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555" r:id="rId2"/>
    <p:sldId id="556" r:id="rId3"/>
    <p:sldId id="557" r:id="rId4"/>
    <p:sldId id="558" r:id="rId5"/>
    <p:sldId id="559" r:id="rId6"/>
    <p:sldId id="560" r:id="rId7"/>
    <p:sldId id="561" r:id="rId8"/>
    <p:sldId id="562" r:id="rId9"/>
    <p:sldId id="564" r:id="rId10"/>
    <p:sldId id="563" r:id="rId11"/>
    <p:sldId id="566" r:id="rId12"/>
    <p:sldId id="565" r:id="rId13"/>
    <p:sldId id="567" r:id="rId14"/>
    <p:sldId id="568" r:id="rId15"/>
    <p:sldId id="569" r:id="rId16"/>
    <p:sldId id="591" r:id="rId17"/>
    <p:sldId id="592" r:id="rId18"/>
    <p:sldId id="593" r:id="rId19"/>
    <p:sldId id="571" r:id="rId20"/>
    <p:sldId id="570" r:id="rId21"/>
    <p:sldId id="572" r:id="rId22"/>
    <p:sldId id="573" r:id="rId23"/>
    <p:sldId id="574" r:id="rId24"/>
    <p:sldId id="575" r:id="rId25"/>
    <p:sldId id="576" r:id="rId26"/>
    <p:sldId id="577" r:id="rId27"/>
    <p:sldId id="578" r:id="rId28"/>
    <p:sldId id="579" r:id="rId29"/>
    <p:sldId id="580" r:id="rId30"/>
    <p:sldId id="581" r:id="rId31"/>
    <p:sldId id="582" r:id="rId32"/>
    <p:sldId id="583" r:id="rId33"/>
    <p:sldId id="584" r:id="rId34"/>
    <p:sldId id="585" r:id="rId35"/>
    <p:sldId id="586" r:id="rId36"/>
    <p:sldId id="587" r:id="rId37"/>
    <p:sldId id="594" r:id="rId38"/>
    <p:sldId id="595" r:id="rId39"/>
    <p:sldId id="596" r:id="rId40"/>
    <p:sldId id="597" r:id="rId41"/>
    <p:sldId id="598" r:id="rId42"/>
    <p:sldId id="599" r:id="rId43"/>
    <p:sldId id="600" r:id="rId44"/>
    <p:sldId id="603" r:id="rId45"/>
    <p:sldId id="602" r:id="rId46"/>
  </p:sldIdLst>
  <p:sldSz cx="12192000" cy="68580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84" autoAdjust="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B87E0A-7F29-49C6-AF00-B73BDC449D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E77F00EC-1898-4016-BC84-70797D845C76}">
      <dgm:prSet phldrT="[テキスト]" custT="1"/>
      <dgm:spPr/>
      <dgm:t>
        <a:bodyPr/>
        <a:lstStyle/>
        <a:p>
          <a:r>
            <a:rPr kumimoji="1" lang="ja-JP" altLang="en-US" sz="3200" b="1" dirty="0"/>
            <a:t>地山自体がトンネル構造の一部</a:t>
          </a:r>
        </a:p>
      </dgm:t>
    </dgm:pt>
    <dgm:pt modelId="{9F63DDF1-70E7-4C96-88CA-8FCDC4344673}" type="parTrans" cxnId="{058974E5-D2F8-4DE8-90C1-5405BDD406C8}">
      <dgm:prSet/>
      <dgm:spPr/>
      <dgm:t>
        <a:bodyPr/>
        <a:lstStyle/>
        <a:p>
          <a:endParaRPr kumimoji="1" lang="ja-JP" altLang="en-US"/>
        </a:p>
      </dgm:t>
    </dgm:pt>
    <dgm:pt modelId="{F538E227-FA3C-4ABD-ABDC-03F031D1C615}" type="sibTrans" cxnId="{058974E5-D2F8-4DE8-90C1-5405BDD406C8}">
      <dgm:prSet/>
      <dgm:spPr/>
      <dgm:t>
        <a:bodyPr/>
        <a:lstStyle/>
        <a:p>
          <a:endParaRPr kumimoji="1" lang="ja-JP" altLang="en-US"/>
        </a:p>
      </dgm:t>
    </dgm:pt>
    <dgm:pt modelId="{B1D45E43-C53F-4BA5-AA66-182590E07A07}">
      <dgm:prSet phldrT="[テキスト]" custT="1"/>
      <dgm:spPr/>
      <dgm:t>
        <a:bodyPr/>
        <a:lstStyle/>
        <a:p>
          <a:r>
            <a:rPr kumimoji="1" lang="ja-JP" altLang="en-US" sz="3000" b="1" dirty="0"/>
            <a:t>強度・変形特性などを地山情報は、設計・施工上、非常に重要</a:t>
          </a:r>
        </a:p>
      </dgm:t>
    </dgm:pt>
    <dgm:pt modelId="{20D97D15-F59F-473B-BA4D-BC2695ACFCA5}" type="parTrans" cxnId="{79F16FCC-667F-4BB8-B982-0D66CE144C0D}">
      <dgm:prSet/>
      <dgm:spPr/>
      <dgm:t>
        <a:bodyPr/>
        <a:lstStyle/>
        <a:p>
          <a:endParaRPr kumimoji="1" lang="ja-JP" altLang="en-US"/>
        </a:p>
      </dgm:t>
    </dgm:pt>
    <dgm:pt modelId="{EA2A8CE3-300E-42D5-B115-4EF8DFCC0619}" type="sibTrans" cxnId="{79F16FCC-667F-4BB8-B982-0D66CE144C0D}">
      <dgm:prSet/>
      <dgm:spPr/>
      <dgm:t>
        <a:bodyPr/>
        <a:lstStyle/>
        <a:p>
          <a:endParaRPr kumimoji="1" lang="ja-JP" altLang="en-US"/>
        </a:p>
      </dgm:t>
    </dgm:pt>
    <dgm:pt modelId="{8E96F982-3D15-489A-9DE9-2EDBB27F4A91}">
      <dgm:prSet phldrT="[テキスト]" custT="1"/>
      <dgm:spPr/>
      <dgm:t>
        <a:bodyPr/>
        <a:lstStyle/>
        <a:p>
          <a:r>
            <a:rPr kumimoji="1" lang="ja-JP" altLang="en-US" sz="2200" b="1" dirty="0"/>
            <a:t>地山情報により、切羽の自立、地山の緩み、押し出しなどの減少が生ずるかを判断</a:t>
          </a:r>
        </a:p>
      </dgm:t>
    </dgm:pt>
    <dgm:pt modelId="{488E4382-F298-464B-8732-1E45CBA72D47}" type="parTrans" cxnId="{CF79E047-5197-40C2-99DA-9DA51C16CC8B}">
      <dgm:prSet/>
      <dgm:spPr/>
      <dgm:t>
        <a:bodyPr/>
        <a:lstStyle/>
        <a:p>
          <a:endParaRPr kumimoji="1" lang="ja-JP" altLang="en-US"/>
        </a:p>
      </dgm:t>
    </dgm:pt>
    <dgm:pt modelId="{EBD73B54-ACD1-4AD5-959D-647BFEF98112}" type="sibTrans" cxnId="{CF79E047-5197-40C2-99DA-9DA51C16CC8B}">
      <dgm:prSet/>
      <dgm:spPr/>
      <dgm:t>
        <a:bodyPr/>
        <a:lstStyle/>
        <a:p>
          <a:endParaRPr kumimoji="1" lang="ja-JP" altLang="en-US"/>
        </a:p>
      </dgm:t>
    </dgm:pt>
    <dgm:pt modelId="{34C6549D-570C-4EFA-99A5-4E3D55631221}">
      <dgm:prSet phldrT="[テキスト]" custT="1"/>
      <dgm:spPr/>
      <dgm:t>
        <a:bodyPr/>
        <a:lstStyle/>
        <a:p>
          <a:r>
            <a:rPr kumimoji="1" lang="ja-JP" altLang="en-US" sz="3200" b="1" dirty="0"/>
            <a:t>掘削（内空の形成）に伴い、地圧再配分が発生</a:t>
          </a:r>
        </a:p>
      </dgm:t>
    </dgm:pt>
    <dgm:pt modelId="{70A149A6-69B7-41E0-B7AB-8F2C2DF6F85B}" type="parTrans" cxnId="{64E4AE10-7C42-494A-8F5B-7E6472BAD67A}">
      <dgm:prSet/>
      <dgm:spPr/>
      <dgm:t>
        <a:bodyPr/>
        <a:lstStyle/>
        <a:p>
          <a:endParaRPr kumimoji="1" lang="ja-JP" altLang="en-US"/>
        </a:p>
      </dgm:t>
    </dgm:pt>
    <dgm:pt modelId="{0187EDBA-A908-4025-8152-323490067479}" type="sibTrans" cxnId="{64E4AE10-7C42-494A-8F5B-7E6472BAD67A}">
      <dgm:prSet/>
      <dgm:spPr/>
      <dgm:t>
        <a:bodyPr/>
        <a:lstStyle/>
        <a:p>
          <a:endParaRPr kumimoji="1" lang="ja-JP" altLang="en-US"/>
        </a:p>
      </dgm:t>
    </dgm:pt>
    <dgm:pt modelId="{C47D4C20-64D3-41C7-851F-45A36C53D15D}">
      <dgm:prSet phldrT="[テキスト]" custT="1"/>
      <dgm:spPr/>
      <dgm:t>
        <a:bodyPr/>
        <a:lstStyle/>
        <a:p>
          <a:r>
            <a:rPr kumimoji="1" lang="ja-JP" altLang="en-US" sz="3200" b="1" dirty="0"/>
            <a:t>再配分により、トンネル周辺に応力が集中</a:t>
          </a:r>
        </a:p>
      </dgm:t>
    </dgm:pt>
    <dgm:pt modelId="{121F58F1-9ED4-4DB9-8959-2A2A797EE672}" type="parTrans" cxnId="{78677CF3-E1B0-42CA-886B-DAB294878C85}">
      <dgm:prSet/>
      <dgm:spPr/>
      <dgm:t>
        <a:bodyPr/>
        <a:lstStyle/>
        <a:p>
          <a:endParaRPr kumimoji="1" lang="ja-JP" altLang="en-US"/>
        </a:p>
      </dgm:t>
    </dgm:pt>
    <dgm:pt modelId="{5F8B6468-10CA-48D9-B16A-A44FD9B3CE5F}" type="sibTrans" cxnId="{78677CF3-E1B0-42CA-886B-DAB294878C85}">
      <dgm:prSet/>
      <dgm:spPr/>
      <dgm:t>
        <a:bodyPr/>
        <a:lstStyle/>
        <a:p>
          <a:endParaRPr kumimoji="1" lang="ja-JP" altLang="en-US"/>
        </a:p>
      </dgm:t>
    </dgm:pt>
    <dgm:pt modelId="{B99AAC75-AA7D-4EFC-AF6A-F9F9D458AFFD}">
      <dgm:prSet phldrT="[テキスト]" custT="1"/>
      <dgm:spPr/>
      <dgm:t>
        <a:bodyPr/>
        <a:lstStyle/>
        <a:p>
          <a:r>
            <a:rPr kumimoji="1" lang="ja-JP" altLang="en-US" sz="3200" b="1" dirty="0"/>
            <a:t>内空を安定させるために、地山の耐力を積極的に利用</a:t>
          </a:r>
        </a:p>
      </dgm:t>
    </dgm:pt>
    <dgm:pt modelId="{DFB35F28-F007-4263-9F3C-FC9B9C3E16E0}" type="parTrans" cxnId="{768141E3-2306-4BAC-B0D9-A73A54D47817}">
      <dgm:prSet/>
      <dgm:spPr/>
      <dgm:t>
        <a:bodyPr/>
        <a:lstStyle/>
        <a:p>
          <a:endParaRPr kumimoji="1" lang="ja-JP" altLang="en-US"/>
        </a:p>
      </dgm:t>
    </dgm:pt>
    <dgm:pt modelId="{87EBDF30-AC3B-4E13-BCEC-A1F22E11F322}" type="sibTrans" cxnId="{768141E3-2306-4BAC-B0D9-A73A54D47817}">
      <dgm:prSet/>
      <dgm:spPr/>
      <dgm:t>
        <a:bodyPr/>
        <a:lstStyle/>
        <a:p>
          <a:endParaRPr kumimoji="1" lang="ja-JP" altLang="en-US"/>
        </a:p>
      </dgm:t>
    </dgm:pt>
    <dgm:pt modelId="{E92D619E-6A90-4538-B2D6-B437D27A3DED}" type="pres">
      <dgm:prSet presAssocID="{ACB87E0A-7F29-49C6-AF00-B73BDC449D89}" presName="linear" presStyleCnt="0">
        <dgm:presLayoutVars>
          <dgm:animLvl val="lvl"/>
          <dgm:resizeHandles val="exact"/>
        </dgm:presLayoutVars>
      </dgm:prSet>
      <dgm:spPr/>
    </dgm:pt>
    <dgm:pt modelId="{EAD36C44-DF53-4524-9E0F-85AAB92C9065}" type="pres">
      <dgm:prSet presAssocID="{E77F00EC-1898-4016-BC84-70797D845C76}" presName="parentText" presStyleLbl="node1" presStyleIdx="0" presStyleCnt="6">
        <dgm:presLayoutVars>
          <dgm:chMax val="0"/>
          <dgm:bulletEnabled val="1"/>
        </dgm:presLayoutVars>
      </dgm:prSet>
      <dgm:spPr/>
    </dgm:pt>
    <dgm:pt modelId="{FFCC1030-A800-4C42-A888-18F8AAF98278}" type="pres">
      <dgm:prSet presAssocID="{F538E227-FA3C-4ABD-ABDC-03F031D1C615}" presName="spacer" presStyleCnt="0"/>
      <dgm:spPr/>
    </dgm:pt>
    <dgm:pt modelId="{293DBD7C-79BD-46E4-B56A-6C8FD4E3E233}" type="pres">
      <dgm:prSet presAssocID="{34C6549D-570C-4EFA-99A5-4E3D55631221}" presName="parentText" presStyleLbl="node1" presStyleIdx="1" presStyleCnt="6">
        <dgm:presLayoutVars>
          <dgm:chMax val="0"/>
          <dgm:bulletEnabled val="1"/>
        </dgm:presLayoutVars>
      </dgm:prSet>
      <dgm:spPr/>
    </dgm:pt>
    <dgm:pt modelId="{D5D4804A-0A2E-4CBA-9DB4-AF3A14C86476}" type="pres">
      <dgm:prSet presAssocID="{0187EDBA-A908-4025-8152-323490067479}" presName="spacer" presStyleCnt="0"/>
      <dgm:spPr/>
    </dgm:pt>
    <dgm:pt modelId="{03D9A071-817A-4E8D-94C1-C1D62D23E058}" type="pres">
      <dgm:prSet presAssocID="{C47D4C20-64D3-41C7-851F-45A36C53D15D}" presName="parentText" presStyleLbl="node1" presStyleIdx="2" presStyleCnt="6">
        <dgm:presLayoutVars>
          <dgm:chMax val="0"/>
          <dgm:bulletEnabled val="1"/>
        </dgm:presLayoutVars>
      </dgm:prSet>
      <dgm:spPr/>
    </dgm:pt>
    <dgm:pt modelId="{F86C66E7-53AD-4350-91F8-66DE2F9DAD66}" type="pres">
      <dgm:prSet presAssocID="{5F8B6468-10CA-48D9-B16A-A44FD9B3CE5F}" presName="spacer" presStyleCnt="0"/>
      <dgm:spPr/>
    </dgm:pt>
    <dgm:pt modelId="{64DE46BB-BB0E-42D4-AE37-F862AB179569}" type="pres">
      <dgm:prSet presAssocID="{B99AAC75-AA7D-4EFC-AF6A-F9F9D458AFFD}" presName="parentText" presStyleLbl="node1" presStyleIdx="3" presStyleCnt="6">
        <dgm:presLayoutVars>
          <dgm:chMax val="0"/>
          <dgm:bulletEnabled val="1"/>
        </dgm:presLayoutVars>
      </dgm:prSet>
      <dgm:spPr/>
    </dgm:pt>
    <dgm:pt modelId="{AD5ED2EA-0B07-4E5C-BF00-C7FE71532E5C}" type="pres">
      <dgm:prSet presAssocID="{87EBDF30-AC3B-4E13-BCEC-A1F22E11F322}" presName="spacer" presStyleCnt="0"/>
      <dgm:spPr/>
    </dgm:pt>
    <dgm:pt modelId="{661979A4-9313-4EE6-BF6A-1C1E8599A52B}" type="pres">
      <dgm:prSet presAssocID="{B1D45E43-C53F-4BA5-AA66-182590E07A07}" presName="parentText" presStyleLbl="node1" presStyleIdx="4" presStyleCnt="6" custScaleY="108574">
        <dgm:presLayoutVars>
          <dgm:chMax val="0"/>
          <dgm:bulletEnabled val="1"/>
        </dgm:presLayoutVars>
      </dgm:prSet>
      <dgm:spPr/>
    </dgm:pt>
    <dgm:pt modelId="{5859584B-33E5-49E4-9087-E6CA96D03BB7}" type="pres">
      <dgm:prSet presAssocID="{EA2A8CE3-300E-42D5-B115-4EF8DFCC0619}" presName="spacer" presStyleCnt="0"/>
      <dgm:spPr/>
    </dgm:pt>
    <dgm:pt modelId="{66B7FEEB-12C3-4B91-A193-906EAB07CF2C}" type="pres">
      <dgm:prSet presAssocID="{8E96F982-3D15-489A-9DE9-2EDBB27F4A91}" presName="parentText" presStyleLbl="node1" presStyleIdx="5" presStyleCnt="6">
        <dgm:presLayoutVars>
          <dgm:chMax val="0"/>
          <dgm:bulletEnabled val="1"/>
        </dgm:presLayoutVars>
      </dgm:prSet>
      <dgm:spPr/>
    </dgm:pt>
  </dgm:ptLst>
  <dgm:cxnLst>
    <dgm:cxn modelId="{64E4AE10-7C42-494A-8F5B-7E6472BAD67A}" srcId="{ACB87E0A-7F29-49C6-AF00-B73BDC449D89}" destId="{34C6549D-570C-4EFA-99A5-4E3D55631221}" srcOrd="1" destOrd="0" parTransId="{70A149A6-69B7-41E0-B7AB-8F2C2DF6F85B}" sibTransId="{0187EDBA-A908-4025-8152-323490067479}"/>
    <dgm:cxn modelId="{4E51A01D-5367-4B87-A86D-B7D9E470F776}" type="presOf" srcId="{ACB87E0A-7F29-49C6-AF00-B73BDC449D89}" destId="{E92D619E-6A90-4538-B2D6-B437D27A3DED}" srcOrd="0" destOrd="0" presId="urn:microsoft.com/office/officeart/2005/8/layout/vList2"/>
    <dgm:cxn modelId="{0D807560-F31A-44F6-A41C-9EC2EDBCFC9C}" type="presOf" srcId="{E77F00EC-1898-4016-BC84-70797D845C76}" destId="{EAD36C44-DF53-4524-9E0F-85AAB92C9065}" srcOrd="0" destOrd="0" presId="urn:microsoft.com/office/officeart/2005/8/layout/vList2"/>
    <dgm:cxn modelId="{CF79E047-5197-40C2-99DA-9DA51C16CC8B}" srcId="{ACB87E0A-7F29-49C6-AF00-B73BDC449D89}" destId="{8E96F982-3D15-489A-9DE9-2EDBB27F4A91}" srcOrd="5" destOrd="0" parTransId="{488E4382-F298-464B-8732-1E45CBA72D47}" sibTransId="{EBD73B54-ACD1-4AD5-959D-647BFEF98112}"/>
    <dgm:cxn modelId="{5508A86D-A73D-4347-9895-BF3D3F53EFA6}" type="presOf" srcId="{B99AAC75-AA7D-4EFC-AF6A-F9F9D458AFFD}" destId="{64DE46BB-BB0E-42D4-AE37-F862AB179569}" srcOrd="0" destOrd="0" presId="urn:microsoft.com/office/officeart/2005/8/layout/vList2"/>
    <dgm:cxn modelId="{FE906370-7B97-453E-83D6-67A5BB74B149}" type="presOf" srcId="{34C6549D-570C-4EFA-99A5-4E3D55631221}" destId="{293DBD7C-79BD-46E4-B56A-6C8FD4E3E233}" srcOrd="0" destOrd="0" presId="urn:microsoft.com/office/officeart/2005/8/layout/vList2"/>
    <dgm:cxn modelId="{3EB184B4-1782-4FE2-A58D-1EBD436366E8}" type="presOf" srcId="{8E96F982-3D15-489A-9DE9-2EDBB27F4A91}" destId="{66B7FEEB-12C3-4B91-A193-906EAB07CF2C}" srcOrd="0" destOrd="0" presId="urn:microsoft.com/office/officeart/2005/8/layout/vList2"/>
    <dgm:cxn modelId="{788B2ECC-E0AF-44FC-AB05-2CA6FBD0E1FC}" type="presOf" srcId="{C47D4C20-64D3-41C7-851F-45A36C53D15D}" destId="{03D9A071-817A-4E8D-94C1-C1D62D23E058}" srcOrd="0" destOrd="0" presId="urn:microsoft.com/office/officeart/2005/8/layout/vList2"/>
    <dgm:cxn modelId="{79F16FCC-667F-4BB8-B982-0D66CE144C0D}" srcId="{ACB87E0A-7F29-49C6-AF00-B73BDC449D89}" destId="{B1D45E43-C53F-4BA5-AA66-182590E07A07}" srcOrd="4" destOrd="0" parTransId="{20D97D15-F59F-473B-BA4D-BC2695ACFCA5}" sibTransId="{EA2A8CE3-300E-42D5-B115-4EF8DFCC0619}"/>
    <dgm:cxn modelId="{F926F3E1-ECE4-4099-9CF9-AE9CF02EA6DA}" type="presOf" srcId="{B1D45E43-C53F-4BA5-AA66-182590E07A07}" destId="{661979A4-9313-4EE6-BF6A-1C1E8599A52B}" srcOrd="0" destOrd="0" presId="urn:microsoft.com/office/officeart/2005/8/layout/vList2"/>
    <dgm:cxn modelId="{768141E3-2306-4BAC-B0D9-A73A54D47817}" srcId="{ACB87E0A-7F29-49C6-AF00-B73BDC449D89}" destId="{B99AAC75-AA7D-4EFC-AF6A-F9F9D458AFFD}" srcOrd="3" destOrd="0" parTransId="{DFB35F28-F007-4263-9F3C-FC9B9C3E16E0}" sibTransId="{87EBDF30-AC3B-4E13-BCEC-A1F22E11F322}"/>
    <dgm:cxn modelId="{058974E5-D2F8-4DE8-90C1-5405BDD406C8}" srcId="{ACB87E0A-7F29-49C6-AF00-B73BDC449D89}" destId="{E77F00EC-1898-4016-BC84-70797D845C76}" srcOrd="0" destOrd="0" parTransId="{9F63DDF1-70E7-4C96-88CA-8FCDC4344673}" sibTransId="{F538E227-FA3C-4ABD-ABDC-03F031D1C615}"/>
    <dgm:cxn modelId="{78677CF3-E1B0-42CA-886B-DAB294878C85}" srcId="{ACB87E0A-7F29-49C6-AF00-B73BDC449D89}" destId="{C47D4C20-64D3-41C7-851F-45A36C53D15D}" srcOrd="2" destOrd="0" parTransId="{121F58F1-9ED4-4DB9-8959-2A2A797EE672}" sibTransId="{5F8B6468-10CA-48D9-B16A-A44FD9B3CE5F}"/>
    <dgm:cxn modelId="{BA2C1E0E-F3C9-43B2-9D72-54F81D43FBBE}" type="presParOf" srcId="{E92D619E-6A90-4538-B2D6-B437D27A3DED}" destId="{EAD36C44-DF53-4524-9E0F-85AAB92C9065}" srcOrd="0" destOrd="0" presId="urn:microsoft.com/office/officeart/2005/8/layout/vList2"/>
    <dgm:cxn modelId="{0835CEB3-8641-4E51-A233-24897A296154}" type="presParOf" srcId="{E92D619E-6A90-4538-B2D6-B437D27A3DED}" destId="{FFCC1030-A800-4C42-A888-18F8AAF98278}" srcOrd="1" destOrd="0" presId="urn:microsoft.com/office/officeart/2005/8/layout/vList2"/>
    <dgm:cxn modelId="{44BA5294-2DF9-4A91-B16D-3794010C2FD3}" type="presParOf" srcId="{E92D619E-6A90-4538-B2D6-B437D27A3DED}" destId="{293DBD7C-79BD-46E4-B56A-6C8FD4E3E233}" srcOrd="2" destOrd="0" presId="urn:microsoft.com/office/officeart/2005/8/layout/vList2"/>
    <dgm:cxn modelId="{75DA2ACF-EF76-41C4-A663-810F8EE2696C}" type="presParOf" srcId="{E92D619E-6A90-4538-B2D6-B437D27A3DED}" destId="{D5D4804A-0A2E-4CBA-9DB4-AF3A14C86476}" srcOrd="3" destOrd="0" presId="urn:microsoft.com/office/officeart/2005/8/layout/vList2"/>
    <dgm:cxn modelId="{79DA1535-65F2-41E4-8F0E-15BB84F19341}" type="presParOf" srcId="{E92D619E-6A90-4538-B2D6-B437D27A3DED}" destId="{03D9A071-817A-4E8D-94C1-C1D62D23E058}" srcOrd="4" destOrd="0" presId="urn:microsoft.com/office/officeart/2005/8/layout/vList2"/>
    <dgm:cxn modelId="{A6927B74-AA09-41C2-B8C3-98E2DF7C3F8B}" type="presParOf" srcId="{E92D619E-6A90-4538-B2D6-B437D27A3DED}" destId="{F86C66E7-53AD-4350-91F8-66DE2F9DAD66}" srcOrd="5" destOrd="0" presId="urn:microsoft.com/office/officeart/2005/8/layout/vList2"/>
    <dgm:cxn modelId="{7B3ADE49-2F1A-42AB-8210-3D446698A25C}" type="presParOf" srcId="{E92D619E-6A90-4538-B2D6-B437D27A3DED}" destId="{64DE46BB-BB0E-42D4-AE37-F862AB179569}" srcOrd="6" destOrd="0" presId="urn:microsoft.com/office/officeart/2005/8/layout/vList2"/>
    <dgm:cxn modelId="{0FA0DAA9-1712-44C9-8DDB-499D786D71EA}" type="presParOf" srcId="{E92D619E-6A90-4538-B2D6-B437D27A3DED}" destId="{AD5ED2EA-0B07-4E5C-BF00-C7FE71532E5C}" srcOrd="7" destOrd="0" presId="urn:microsoft.com/office/officeart/2005/8/layout/vList2"/>
    <dgm:cxn modelId="{2A8ABAEB-920A-4658-B6F3-D95A9AA068B1}" type="presParOf" srcId="{E92D619E-6A90-4538-B2D6-B437D27A3DED}" destId="{661979A4-9313-4EE6-BF6A-1C1E8599A52B}" srcOrd="8" destOrd="0" presId="urn:microsoft.com/office/officeart/2005/8/layout/vList2"/>
    <dgm:cxn modelId="{4DBF9932-69FA-432E-AC06-487A1CE3D5C6}" type="presParOf" srcId="{E92D619E-6A90-4538-B2D6-B437D27A3DED}" destId="{5859584B-33E5-49E4-9087-E6CA96D03BB7}" srcOrd="9" destOrd="0" presId="urn:microsoft.com/office/officeart/2005/8/layout/vList2"/>
    <dgm:cxn modelId="{8EE6C72C-5C9D-4EB0-BD62-EAA0219FC1F6}" type="presParOf" srcId="{E92D619E-6A90-4538-B2D6-B437D27A3DED}" destId="{66B7FEEB-12C3-4B91-A193-906EAB07CF2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：●地山の弾性波速度　●断層、破砕帯などに起因する低速度帯の位置、規模、速度値</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：●坑口付近、土被りの小さい区間の未固結堆積物、風化層の厚さ、性状の把握　●施工基面掘削岩盤の状態（硬さ、風化変質、亀裂状況など）の把握　●軟弱層、断層、破砕帯の位置、規模、状態や連続性の把握　●地山分類の検討</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　　設計・施工計画◎　　施工〇</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：●線状構造物であるトンネルの地質調査に非常に有効　●解析上留意すべき地形条件、解析の困難な地質構造などが存在するため、その適用には注意が必要　●低速度層が挟在する場合には、解析が不正確になる　●結果はあくまでも速度分布であり、詳細な地盤状況などの評価は、他の調査結果と合わせて総合的に評価する必要がある　●層厚の薄い層の把握などは困難　●都市部では振源が限定され、また人工的な振動ノイズが大きい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：●地盤の比抵抗値および比抵抗値の断面的分布状態</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：●軟弱挟在層の検出　●地下水、帯水層の分布、性状検討　●崖錐、風化層の深度把握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：●探査地点の地形、地質条件で探査深度が大きく変わる　●地下深部ほど分解能が低下　●比抵抗値を測定するものであり、地盤の力学的強度とは直接関係しない　●地下水調査や弾性波探査との併用が望ましい　●都市部ではノイズ源が多く存在する　●舗装道路等では電極配置に工夫が必要</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：●土砂、岩盤の成層状態と分布　●地下水の有無、湧水圧とその水量　●軟弱層、断層、破砕帯の位置、規模、性状や連続性　●岩石の種類、風化や変質、割れ目、節理などの性状</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：●計画路線沿いの地質を直接確認し、構成地質の分布性状の詳細を明らかにする　●採取岩石の硬さ、風化、変質状況　●亀裂状況等より地山分類、掘削工法、支保、覆工などを検討　●採取試料から室内試験により諸物性、力学特性を取得</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　　設計・施工計画◎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：●地下の地質を直接確認でき、最も確実な調査法　●点の調査であり、地表地質踏査などの各種調査との併用が必要　●都市部では調査用地の確保が困難な場合がある　●ボーリング孔を利用した孔内試験、物理検層、ボアホールテレビによる諸観察、計測および水位観測が可能　●水平ボーリングはトンネル線上の地質状況や湧水に関する情報も得られるので、坑口付近の調査ならびに坑内切羽の前方地質の予測や水抜き孔として有効</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54932">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800" b="1" dirty="0">
              <a:solidFill>
                <a:srgbClr val="FFFF00"/>
              </a:solidFill>
            </a:rPr>
            <a:t>得られる情報</a:t>
          </a:r>
          <a:r>
            <a:rPr kumimoji="1" lang="ja-JP" altLang="en-US" sz="2800" b="1" dirty="0"/>
            <a:t>：●地山の</a:t>
          </a:r>
          <a:r>
            <a:rPr kumimoji="1" lang="ja-JP" altLang="en-US" sz="2800" b="1" i="1" dirty="0"/>
            <a:t>Ｎ</a:t>
          </a:r>
          <a:r>
            <a:rPr kumimoji="1" lang="ja-JP" altLang="en-US" sz="2800" b="1" dirty="0"/>
            <a:t>値と硬軟あるいは締り具合　●土の試料採取、構成土に判別、分類</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：●都市部における一般的な地山の安定性の検討　●岩盤や支持層の深さの把握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a:t>
          </a:r>
          <a:r>
            <a:rPr kumimoji="1" lang="ja-JP" altLang="en-US" sz="2400" b="1" i="1" dirty="0"/>
            <a:t>Ｎ</a:t>
          </a:r>
          <a:r>
            <a:rPr kumimoji="1" lang="ja-JP" altLang="en-US" sz="2400" b="1" dirty="0"/>
            <a:t>値</a:t>
          </a:r>
          <a:r>
            <a:rPr kumimoji="1" lang="en-US" altLang="ja-JP" sz="2400" b="1" dirty="0"/>
            <a:t>50</a:t>
          </a:r>
          <a:r>
            <a:rPr kumimoji="1" lang="ja-JP" altLang="en-US" sz="2400" b="1" dirty="0"/>
            <a:t>以上の硬い地盤では細かい判定はできない　●近年、軟岩岩盤への適用例が増えてきたが、一般に岩盤や礫層には適用できない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87795">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92416">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59202">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：●地山の変形係数、弾性係数等</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：●地山の変形解析</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：●構成地質、ボーリング孔径に見合った機種を選定する必要がある　●コア観察により代表的な地質状況の区間を選定する必要がある</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71959">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：●地山の透水係数の水理特性</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：●帯水層での突発湧水、恒常湧水の予測、評価　●未固結地山での切羽安定性の評価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：●測定値は概略であり、オーダーで評価する必要がある　●地盤条件により試験方法を選定する必要がある　●深度が大きくなると、砂質土ではケーシングの立て込みが困難になる</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：●地山の弾性波速度の鉛直分布</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：●測定値から間接的に岩盤、土砂の区分の推定　●弾性波探査ではわからない低速度層の把握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：●地下水がないと測定できない場合がある　●地下水面下では低速度層の測定ができない場合がある　●都市部では振源が限られる</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8696">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58261">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：●孔壁に近接する部分の見かけの比抵抗値</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：●比抵抗値による地質分布の把握　●帯水層の地下水賦存状況の評価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：●地下水面下の測定に限られる　●ケーシング挿入区間は測定不能</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101655">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54698">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：●地山の密度</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：●地山の湿潤密度、乾燥密度、孔隙率の状況とそれらの深度方向の分布</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：●比較的強い</a:t>
          </a:r>
          <a:r>
            <a:rPr kumimoji="1" lang="en-US" altLang="ja-JP" sz="2400" b="1" dirty="0"/>
            <a:t>γ</a:t>
          </a:r>
          <a:r>
            <a:rPr kumimoji="1" lang="ja-JP" altLang="en-US" sz="2400" b="1" dirty="0"/>
            <a:t>線源を用いる必要がある　●校正曲線作成のため検定実験が必要</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71959">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：●ボーリング孔の孔径の変化</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：●地山の安定性の定性的評価　●不安定地層の深度分布の把握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：●ケーシングが挿入されたボーリング孔では測定できない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85542">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72930">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B87E0A-7F29-49C6-AF00-B73BDC449D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E77F00EC-1898-4016-BC84-70797D845C76}">
      <dgm:prSet phldrT="[テキスト]" custT="1"/>
      <dgm:spPr/>
      <dgm:t>
        <a:bodyPr/>
        <a:lstStyle/>
        <a:p>
          <a:r>
            <a:rPr kumimoji="1" lang="ja-JP" altLang="en-US" sz="2400" b="1" dirty="0"/>
            <a:t>段階的な調査により、精度を向上させ、各段階に必要な情報収集が行われる</a:t>
          </a:r>
        </a:p>
      </dgm:t>
    </dgm:pt>
    <dgm:pt modelId="{9F63DDF1-70E7-4C96-88CA-8FCDC4344673}" type="parTrans" cxnId="{058974E5-D2F8-4DE8-90C1-5405BDD406C8}">
      <dgm:prSet/>
      <dgm:spPr/>
      <dgm:t>
        <a:bodyPr/>
        <a:lstStyle/>
        <a:p>
          <a:endParaRPr kumimoji="1" lang="ja-JP" altLang="en-US"/>
        </a:p>
      </dgm:t>
    </dgm:pt>
    <dgm:pt modelId="{F538E227-FA3C-4ABD-ABDC-03F031D1C615}" type="sibTrans" cxnId="{058974E5-D2F8-4DE8-90C1-5405BDD406C8}">
      <dgm:prSet/>
      <dgm:spPr/>
      <dgm:t>
        <a:bodyPr/>
        <a:lstStyle/>
        <a:p>
          <a:endParaRPr kumimoji="1" lang="ja-JP" altLang="en-US"/>
        </a:p>
      </dgm:t>
    </dgm:pt>
    <dgm:pt modelId="{B1D45E43-C53F-4BA5-AA66-182590E07A07}">
      <dgm:prSet phldrT="[テキスト]" custT="1"/>
      <dgm:spPr/>
      <dgm:t>
        <a:bodyPr/>
        <a:lstStyle/>
        <a:p>
          <a:r>
            <a:rPr kumimoji="1" lang="ja-JP" altLang="en-US" sz="2400" b="1" dirty="0"/>
            <a:t>地質・地下水状況の完全は把握は困難⇒施工中にも調査を実施</a:t>
          </a:r>
        </a:p>
      </dgm:t>
    </dgm:pt>
    <dgm:pt modelId="{20D97D15-F59F-473B-BA4D-BC2695ACFCA5}" type="parTrans" cxnId="{79F16FCC-667F-4BB8-B982-0D66CE144C0D}">
      <dgm:prSet/>
      <dgm:spPr/>
      <dgm:t>
        <a:bodyPr/>
        <a:lstStyle/>
        <a:p>
          <a:endParaRPr kumimoji="1" lang="ja-JP" altLang="en-US"/>
        </a:p>
      </dgm:t>
    </dgm:pt>
    <dgm:pt modelId="{EA2A8CE3-300E-42D5-B115-4EF8DFCC0619}" type="sibTrans" cxnId="{79F16FCC-667F-4BB8-B982-0D66CE144C0D}">
      <dgm:prSet/>
      <dgm:spPr/>
      <dgm:t>
        <a:bodyPr/>
        <a:lstStyle/>
        <a:p>
          <a:endParaRPr kumimoji="1" lang="ja-JP" altLang="en-US"/>
        </a:p>
      </dgm:t>
    </dgm:pt>
    <dgm:pt modelId="{8E96F982-3D15-489A-9DE9-2EDBB27F4A91}">
      <dgm:prSet phldrT="[テキスト]" custT="1"/>
      <dgm:spPr/>
      <dgm:t>
        <a:bodyPr/>
        <a:lstStyle/>
        <a:p>
          <a:r>
            <a:rPr kumimoji="1" lang="ja-JP" altLang="en-US" sz="2400" b="1" dirty="0"/>
            <a:t>それらの情報は、地山条件の変化に応じた施工に利用</a:t>
          </a:r>
        </a:p>
      </dgm:t>
    </dgm:pt>
    <dgm:pt modelId="{488E4382-F298-464B-8732-1E45CBA72D47}" type="parTrans" cxnId="{CF79E047-5197-40C2-99DA-9DA51C16CC8B}">
      <dgm:prSet/>
      <dgm:spPr/>
      <dgm:t>
        <a:bodyPr/>
        <a:lstStyle/>
        <a:p>
          <a:endParaRPr kumimoji="1" lang="ja-JP" altLang="en-US"/>
        </a:p>
      </dgm:t>
    </dgm:pt>
    <dgm:pt modelId="{EBD73B54-ACD1-4AD5-959D-647BFEF98112}" type="sibTrans" cxnId="{CF79E047-5197-40C2-99DA-9DA51C16CC8B}">
      <dgm:prSet/>
      <dgm:spPr/>
      <dgm:t>
        <a:bodyPr/>
        <a:lstStyle/>
        <a:p>
          <a:endParaRPr kumimoji="1" lang="ja-JP" altLang="en-US"/>
        </a:p>
      </dgm:t>
    </dgm:pt>
    <dgm:pt modelId="{34C6549D-570C-4EFA-99A5-4E3D55631221}">
      <dgm:prSet phldrT="[テキスト]" custT="1"/>
      <dgm:spPr/>
      <dgm:t>
        <a:bodyPr/>
        <a:lstStyle/>
        <a:p>
          <a:r>
            <a:rPr kumimoji="1" lang="ja-JP" altLang="en-US" sz="2400" b="1" dirty="0"/>
            <a:t>掘削する地山の条件により施工法が違い、必要な地盤情報も異なる</a:t>
          </a:r>
        </a:p>
      </dgm:t>
    </dgm:pt>
    <dgm:pt modelId="{70A149A6-69B7-41E0-B7AB-8F2C2DF6F85B}" type="parTrans" cxnId="{64E4AE10-7C42-494A-8F5B-7E6472BAD67A}">
      <dgm:prSet/>
      <dgm:spPr/>
      <dgm:t>
        <a:bodyPr/>
        <a:lstStyle/>
        <a:p>
          <a:endParaRPr kumimoji="1" lang="ja-JP" altLang="en-US"/>
        </a:p>
      </dgm:t>
    </dgm:pt>
    <dgm:pt modelId="{0187EDBA-A908-4025-8152-323490067479}" type="sibTrans" cxnId="{64E4AE10-7C42-494A-8F5B-7E6472BAD67A}">
      <dgm:prSet/>
      <dgm:spPr/>
      <dgm:t>
        <a:bodyPr/>
        <a:lstStyle/>
        <a:p>
          <a:endParaRPr kumimoji="1" lang="ja-JP" altLang="en-US"/>
        </a:p>
      </dgm:t>
    </dgm:pt>
    <dgm:pt modelId="{C47D4C20-64D3-41C7-851F-45A36C53D15D}">
      <dgm:prSet phldrT="[テキスト]" custT="1"/>
      <dgm:spPr/>
      <dgm:t>
        <a:bodyPr/>
        <a:lstStyle/>
        <a:p>
          <a:r>
            <a:rPr kumimoji="1" lang="ja-JP" altLang="en-US" sz="2400" b="1" dirty="0"/>
            <a:t>線状構造物なので、広範囲の調査が必要</a:t>
          </a:r>
        </a:p>
      </dgm:t>
    </dgm:pt>
    <dgm:pt modelId="{121F58F1-9ED4-4DB9-8959-2A2A797EE672}" type="parTrans" cxnId="{78677CF3-E1B0-42CA-886B-DAB294878C85}">
      <dgm:prSet/>
      <dgm:spPr/>
      <dgm:t>
        <a:bodyPr/>
        <a:lstStyle/>
        <a:p>
          <a:endParaRPr kumimoji="1" lang="ja-JP" altLang="en-US"/>
        </a:p>
      </dgm:t>
    </dgm:pt>
    <dgm:pt modelId="{5F8B6468-10CA-48D9-B16A-A44FD9B3CE5F}" type="sibTrans" cxnId="{78677CF3-E1B0-42CA-886B-DAB294878C85}">
      <dgm:prSet/>
      <dgm:spPr/>
      <dgm:t>
        <a:bodyPr/>
        <a:lstStyle/>
        <a:p>
          <a:endParaRPr kumimoji="1" lang="ja-JP" altLang="en-US"/>
        </a:p>
      </dgm:t>
    </dgm:pt>
    <dgm:pt modelId="{B99AAC75-AA7D-4EFC-AF6A-F9F9D458AFFD}">
      <dgm:prSet phldrT="[テキスト]" custT="1"/>
      <dgm:spPr/>
      <dgm:t>
        <a:bodyPr/>
        <a:lstStyle/>
        <a:p>
          <a:r>
            <a:rPr kumimoji="1" lang="ja-JP" altLang="en-US" sz="2400" b="1" dirty="0"/>
            <a:t>施工箇所の大部分が地下深部⇒弾性波探査などの間接的情報の収集が主体</a:t>
          </a:r>
        </a:p>
      </dgm:t>
    </dgm:pt>
    <dgm:pt modelId="{DFB35F28-F007-4263-9F3C-FC9B9C3E16E0}" type="parTrans" cxnId="{768141E3-2306-4BAC-B0D9-A73A54D47817}">
      <dgm:prSet/>
      <dgm:spPr/>
      <dgm:t>
        <a:bodyPr/>
        <a:lstStyle/>
        <a:p>
          <a:endParaRPr kumimoji="1" lang="ja-JP" altLang="en-US"/>
        </a:p>
      </dgm:t>
    </dgm:pt>
    <dgm:pt modelId="{87EBDF30-AC3B-4E13-BCEC-A1F22E11F322}" type="sibTrans" cxnId="{768141E3-2306-4BAC-B0D9-A73A54D47817}">
      <dgm:prSet/>
      <dgm:spPr/>
      <dgm:t>
        <a:bodyPr/>
        <a:lstStyle/>
        <a:p>
          <a:endParaRPr kumimoji="1" lang="ja-JP" altLang="en-US"/>
        </a:p>
      </dgm:t>
    </dgm:pt>
    <dgm:pt modelId="{E92D619E-6A90-4538-B2D6-B437D27A3DED}" type="pres">
      <dgm:prSet presAssocID="{ACB87E0A-7F29-49C6-AF00-B73BDC449D89}" presName="linear" presStyleCnt="0">
        <dgm:presLayoutVars>
          <dgm:animLvl val="lvl"/>
          <dgm:resizeHandles val="exact"/>
        </dgm:presLayoutVars>
      </dgm:prSet>
      <dgm:spPr/>
    </dgm:pt>
    <dgm:pt modelId="{EAD36C44-DF53-4524-9E0F-85AAB92C9065}" type="pres">
      <dgm:prSet presAssocID="{E77F00EC-1898-4016-BC84-70797D845C76}" presName="parentText" presStyleLbl="node1" presStyleIdx="0" presStyleCnt="6">
        <dgm:presLayoutVars>
          <dgm:chMax val="0"/>
          <dgm:bulletEnabled val="1"/>
        </dgm:presLayoutVars>
      </dgm:prSet>
      <dgm:spPr/>
    </dgm:pt>
    <dgm:pt modelId="{FFCC1030-A800-4C42-A888-18F8AAF98278}" type="pres">
      <dgm:prSet presAssocID="{F538E227-FA3C-4ABD-ABDC-03F031D1C615}" presName="spacer" presStyleCnt="0"/>
      <dgm:spPr/>
    </dgm:pt>
    <dgm:pt modelId="{293DBD7C-79BD-46E4-B56A-6C8FD4E3E233}" type="pres">
      <dgm:prSet presAssocID="{34C6549D-570C-4EFA-99A5-4E3D55631221}" presName="parentText" presStyleLbl="node1" presStyleIdx="1" presStyleCnt="6">
        <dgm:presLayoutVars>
          <dgm:chMax val="0"/>
          <dgm:bulletEnabled val="1"/>
        </dgm:presLayoutVars>
      </dgm:prSet>
      <dgm:spPr/>
    </dgm:pt>
    <dgm:pt modelId="{D5D4804A-0A2E-4CBA-9DB4-AF3A14C86476}" type="pres">
      <dgm:prSet presAssocID="{0187EDBA-A908-4025-8152-323490067479}" presName="spacer" presStyleCnt="0"/>
      <dgm:spPr/>
    </dgm:pt>
    <dgm:pt modelId="{03D9A071-817A-4E8D-94C1-C1D62D23E058}" type="pres">
      <dgm:prSet presAssocID="{C47D4C20-64D3-41C7-851F-45A36C53D15D}" presName="parentText" presStyleLbl="node1" presStyleIdx="2" presStyleCnt="6">
        <dgm:presLayoutVars>
          <dgm:chMax val="0"/>
          <dgm:bulletEnabled val="1"/>
        </dgm:presLayoutVars>
      </dgm:prSet>
      <dgm:spPr/>
    </dgm:pt>
    <dgm:pt modelId="{F86C66E7-53AD-4350-91F8-66DE2F9DAD66}" type="pres">
      <dgm:prSet presAssocID="{5F8B6468-10CA-48D9-B16A-A44FD9B3CE5F}" presName="spacer" presStyleCnt="0"/>
      <dgm:spPr/>
    </dgm:pt>
    <dgm:pt modelId="{64DE46BB-BB0E-42D4-AE37-F862AB179569}" type="pres">
      <dgm:prSet presAssocID="{B99AAC75-AA7D-4EFC-AF6A-F9F9D458AFFD}" presName="parentText" presStyleLbl="node1" presStyleIdx="3" presStyleCnt="6">
        <dgm:presLayoutVars>
          <dgm:chMax val="0"/>
          <dgm:bulletEnabled val="1"/>
        </dgm:presLayoutVars>
      </dgm:prSet>
      <dgm:spPr/>
    </dgm:pt>
    <dgm:pt modelId="{AD5ED2EA-0B07-4E5C-BF00-C7FE71532E5C}" type="pres">
      <dgm:prSet presAssocID="{87EBDF30-AC3B-4E13-BCEC-A1F22E11F322}" presName="spacer" presStyleCnt="0"/>
      <dgm:spPr/>
    </dgm:pt>
    <dgm:pt modelId="{661979A4-9313-4EE6-BF6A-1C1E8599A52B}" type="pres">
      <dgm:prSet presAssocID="{B1D45E43-C53F-4BA5-AA66-182590E07A07}" presName="parentText" presStyleLbl="node1" presStyleIdx="4" presStyleCnt="6" custScaleY="108574">
        <dgm:presLayoutVars>
          <dgm:chMax val="0"/>
          <dgm:bulletEnabled val="1"/>
        </dgm:presLayoutVars>
      </dgm:prSet>
      <dgm:spPr/>
    </dgm:pt>
    <dgm:pt modelId="{5859584B-33E5-49E4-9087-E6CA96D03BB7}" type="pres">
      <dgm:prSet presAssocID="{EA2A8CE3-300E-42D5-B115-4EF8DFCC0619}" presName="spacer" presStyleCnt="0"/>
      <dgm:spPr/>
    </dgm:pt>
    <dgm:pt modelId="{66B7FEEB-12C3-4B91-A193-906EAB07CF2C}" type="pres">
      <dgm:prSet presAssocID="{8E96F982-3D15-489A-9DE9-2EDBB27F4A91}" presName="parentText" presStyleLbl="node1" presStyleIdx="5" presStyleCnt="6">
        <dgm:presLayoutVars>
          <dgm:chMax val="0"/>
          <dgm:bulletEnabled val="1"/>
        </dgm:presLayoutVars>
      </dgm:prSet>
      <dgm:spPr/>
    </dgm:pt>
  </dgm:ptLst>
  <dgm:cxnLst>
    <dgm:cxn modelId="{64E4AE10-7C42-494A-8F5B-7E6472BAD67A}" srcId="{ACB87E0A-7F29-49C6-AF00-B73BDC449D89}" destId="{34C6549D-570C-4EFA-99A5-4E3D55631221}" srcOrd="1" destOrd="0" parTransId="{70A149A6-69B7-41E0-B7AB-8F2C2DF6F85B}" sibTransId="{0187EDBA-A908-4025-8152-323490067479}"/>
    <dgm:cxn modelId="{4E51A01D-5367-4B87-A86D-B7D9E470F776}" type="presOf" srcId="{ACB87E0A-7F29-49C6-AF00-B73BDC449D89}" destId="{E92D619E-6A90-4538-B2D6-B437D27A3DED}" srcOrd="0" destOrd="0" presId="urn:microsoft.com/office/officeart/2005/8/layout/vList2"/>
    <dgm:cxn modelId="{0D807560-F31A-44F6-A41C-9EC2EDBCFC9C}" type="presOf" srcId="{E77F00EC-1898-4016-BC84-70797D845C76}" destId="{EAD36C44-DF53-4524-9E0F-85AAB92C9065}" srcOrd="0" destOrd="0" presId="urn:microsoft.com/office/officeart/2005/8/layout/vList2"/>
    <dgm:cxn modelId="{CF79E047-5197-40C2-99DA-9DA51C16CC8B}" srcId="{ACB87E0A-7F29-49C6-AF00-B73BDC449D89}" destId="{8E96F982-3D15-489A-9DE9-2EDBB27F4A91}" srcOrd="5" destOrd="0" parTransId="{488E4382-F298-464B-8732-1E45CBA72D47}" sibTransId="{EBD73B54-ACD1-4AD5-959D-647BFEF98112}"/>
    <dgm:cxn modelId="{5508A86D-A73D-4347-9895-BF3D3F53EFA6}" type="presOf" srcId="{B99AAC75-AA7D-4EFC-AF6A-F9F9D458AFFD}" destId="{64DE46BB-BB0E-42D4-AE37-F862AB179569}" srcOrd="0" destOrd="0" presId="urn:microsoft.com/office/officeart/2005/8/layout/vList2"/>
    <dgm:cxn modelId="{FE906370-7B97-453E-83D6-67A5BB74B149}" type="presOf" srcId="{34C6549D-570C-4EFA-99A5-4E3D55631221}" destId="{293DBD7C-79BD-46E4-B56A-6C8FD4E3E233}" srcOrd="0" destOrd="0" presId="urn:microsoft.com/office/officeart/2005/8/layout/vList2"/>
    <dgm:cxn modelId="{3EB184B4-1782-4FE2-A58D-1EBD436366E8}" type="presOf" srcId="{8E96F982-3D15-489A-9DE9-2EDBB27F4A91}" destId="{66B7FEEB-12C3-4B91-A193-906EAB07CF2C}" srcOrd="0" destOrd="0" presId="urn:microsoft.com/office/officeart/2005/8/layout/vList2"/>
    <dgm:cxn modelId="{788B2ECC-E0AF-44FC-AB05-2CA6FBD0E1FC}" type="presOf" srcId="{C47D4C20-64D3-41C7-851F-45A36C53D15D}" destId="{03D9A071-817A-4E8D-94C1-C1D62D23E058}" srcOrd="0" destOrd="0" presId="urn:microsoft.com/office/officeart/2005/8/layout/vList2"/>
    <dgm:cxn modelId="{79F16FCC-667F-4BB8-B982-0D66CE144C0D}" srcId="{ACB87E0A-7F29-49C6-AF00-B73BDC449D89}" destId="{B1D45E43-C53F-4BA5-AA66-182590E07A07}" srcOrd="4" destOrd="0" parTransId="{20D97D15-F59F-473B-BA4D-BC2695ACFCA5}" sibTransId="{EA2A8CE3-300E-42D5-B115-4EF8DFCC0619}"/>
    <dgm:cxn modelId="{F926F3E1-ECE4-4099-9CF9-AE9CF02EA6DA}" type="presOf" srcId="{B1D45E43-C53F-4BA5-AA66-182590E07A07}" destId="{661979A4-9313-4EE6-BF6A-1C1E8599A52B}" srcOrd="0" destOrd="0" presId="urn:microsoft.com/office/officeart/2005/8/layout/vList2"/>
    <dgm:cxn modelId="{768141E3-2306-4BAC-B0D9-A73A54D47817}" srcId="{ACB87E0A-7F29-49C6-AF00-B73BDC449D89}" destId="{B99AAC75-AA7D-4EFC-AF6A-F9F9D458AFFD}" srcOrd="3" destOrd="0" parTransId="{DFB35F28-F007-4263-9F3C-FC9B9C3E16E0}" sibTransId="{87EBDF30-AC3B-4E13-BCEC-A1F22E11F322}"/>
    <dgm:cxn modelId="{058974E5-D2F8-4DE8-90C1-5405BDD406C8}" srcId="{ACB87E0A-7F29-49C6-AF00-B73BDC449D89}" destId="{E77F00EC-1898-4016-BC84-70797D845C76}" srcOrd="0" destOrd="0" parTransId="{9F63DDF1-70E7-4C96-88CA-8FCDC4344673}" sibTransId="{F538E227-FA3C-4ABD-ABDC-03F031D1C615}"/>
    <dgm:cxn modelId="{78677CF3-E1B0-42CA-886B-DAB294878C85}" srcId="{ACB87E0A-7F29-49C6-AF00-B73BDC449D89}" destId="{C47D4C20-64D3-41C7-851F-45A36C53D15D}" srcOrd="2" destOrd="0" parTransId="{121F58F1-9ED4-4DB9-8959-2A2A797EE672}" sibTransId="{5F8B6468-10CA-48D9-B16A-A44FD9B3CE5F}"/>
    <dgm:cxn modelId="{BA2C1E0E-F3C9-43B2-9D72-54F81D43FBBE}" type="presParOf" srcId="{E92D619E-6A90-4538-B2D6-B437D27A3DED}" destId="{EAD36C44-DF53-4524-9E0F-85AAB92C9065}" srcOrd="0" destOrd="0" presId="urn:microsoft.com/office/officeart/2005/8/layout/vList2"/>
    <dgm:cxn modelId="{0835CEB3-8641-4E51-A233-24897A296154}" type="presParOf" srcId="{E92D619E-6A90-4538-B2D6-B437D27A3DED}" destId="{FFCC1030-A800-4C42-A888-18F8AAF98278}" srcOrd="1" destOrd="0" presId="urn:microsoft.com/office/officeart/2005/8/layout/vList2"/>
    <dgm:cxn modelId="{44BA5294-2DF9-4A91-B16D-3794010C2FD3}" type="presParOf" srcId="{E92D619E-6A90-4538-B2D6-B437D27A3DED}" destId="{293DBD7C-79BD-46E4-B56A-6C8FD4E3E233}" srcOrd="2" destOrd="0" presId="urn:microsoft.com/office/officeart/2005/8/layout/vList2"/>
    <dgm:cxn modelId="{75DA2ACF-EF76-41C4-A663-810F8EE2696C}" type="presParOf" srcId="{E92D619E-6A90-4538-B2D6-B437D27A3DED}" destId="{D5D4804A-0A2E-4CBA-9DB4-AF3A14C86476}" srcOrd="3" destOrd="0" presId="urn:microsoft.com/office/officeart/2005/8/layout/vList2"/>
    <dgm:cxn modelId="{79DA1535-65F2-41E4-8F0E-15BB84F19341}" type="presParOf" srcId="{E92D619E-6A90-4538-B2D6-B437D27A3DED}" destId="{03D9A071-817A-4E8D-94C1-C1D62D23E058}" srcOrd="4" destOrd="0" presId="urn:microsoft.com/office/officeart/2005/8/layout/vList2"/>
    <dgm:cxn modelId="{A6927B74-AA09-41C2-B8C3-98E2DF7C3F8B}" type="presParOf" srcId="{E92D619E-6A90-4538-B2D6-B437D27A3DED}" destId="{F86C66E7-53AD-4350-91F8-66DE2F9DAD66}" srcOrd="5" destOrd="0" presId="urn:microsoft.com/office/officeart/2005/8/layout/vList2"/>
    <dgm:cxn modelId="{7B3ADE49-2F1A-42AB-8210-3D446698A25C}" type="presParOf" srcId="{E92D619E-6A90-4538-B2D6-B437D27A3DED}" destId="{64DE46BB-BB0E-42D4-AE37-F862AB179569}" srcOrd="6" destOrd="0" presId="urn:microsoft.com/office/officeart/2005/8/layout/vList2"/>
    <dgm:cxn modelId="{0FA0DAA9-1712-44C9-8DDB-499D786D71EA}" type="presParOf" srcId="{E92D619E-6A90-4538-B2D6-B437D27A3DED}" destId="{AD5ED2EA-0B07-4E5C-BF00-C7FE71532E5C}" srcOrd="7" destOrd="0" presId="urn:microsoft.com/office/officeart/2005/8/layout/vList2"/>
    <dgm:cxn modelId="{2A8ABAEB-920A-4658-B6F3-D95A9AA068B1}" type="presParOf" srcId="{E92D619E-6A90-4538-B2D6-B437D27A3DED}" destId="{661979A4-9313-4EE6-BF6A-1C1E8599A52B}" srcOrd="8" destOrd="0" presId="urn:microsoft.com/office/officeart/2005/8/layout/vList2"/>
    <dgm:cxn modelId="{4DBF9932-69FA-432E-AC06-487A1CE3D5C6}" type="presParOf" srcId="{E92D619E-6A90-4538-B2D6-B437D27A3DED}" destId="{5859584B-33E5-49E4-9087-E6CA96D03BB7}" srcOrd="9" destOrd="0" presId="urn:microsoft.com/office/officeart/2005/8/layout/vList2"/>
    <dgm:cxn modelId="{8EE6C72C-5C9D-4EB0-BD62-EAA0219FC1F6}" type="presParOf" srcId="{E92D619E-6A90-4538-B2D6-B437D27A3DED}" destId="{66B7FEEB-12C3-4B91-A193-906EAB07CF2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：●地下水流動層の把握</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：●地山中の地下水流動層の分布や流動性の把握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：路線選定〇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：●単一電極、検層方式は測定に時間を要する　●深度が深くなると電解物質の攪拌が困難となる　●ケーシングが挿入されたボーリング孔では測定できない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：●地層の成層状況　●湧水状況</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：●切羽の安定性検討　●湧水箇所の性状検討</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　　設計・施工計画△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：●孔内洗浄を十分に行う必要がある　●ケーシングが挿入されたボーリング孔では観察不能</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53651">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400" b="1" dirty="0">
              <a:solidFill>
                <a:srgbClr val="FFFF00"/>
              </a:solidFill>
            </a:rPr>
            <a:t>得られる情報</a:t>
          </a:r>
          <a:r>
            <a:rPr kumimoji="1" lang="ja-JP" altLang="en-US" sz="2400" b="1" dirty="0"/>
            <a:t>：●地山応力</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400" b="1" dirty="0">
              <a:solidFill>
                <a:srgbClr val="FFFF00"/>
              </a:solidFill>
            </a:rPr>
            <a:t>目的と結果の利用</a:t>
          </a:r>
          <a:r>
            <a:rPr kumimoji="1" lang="ja-JP" altLang="en-US" sz="2400" b="1" dirty="0"/>
            <a:t>：●地山の応力状態の把握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400" b="1" dirty="0">
              <a:solidFill>
                <a:srgbClr val="FFFF00"/>
              </a:solidFill>
            </a:rPr>
            <a:t>適用段階</a:t>
          </a:r>
          <a:r>
            <a:rPr kumimoji="1" lang="ja-JP" altLang="en-US" sz="2400" b="1" dirty="0"/>
            <a:t>：路線選定△　　設計・施工計画△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400" b="1" dirty="0">
              <a:solidFill>
                <a:srgbClr val="FFFF00"/>
              </a:solidFill>
            </a:rPr>
            <a:t>問題点</a:t>
          </a:r>
          <a:r>
            <a:rPr kumimoji="1" lang="ja-JP" altLang="en-US" sz="2400" b="1" dirty="0"/>
            <a:t>：●測定結果は極めて局所的な応力状態を表しており、測定結果から地山全体の応力状態の推定が難しい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70109">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：●構成岩石の物理、力学特性（単体重量、弾性波速度、圧縮強度など）　●構成岩石の鉱物化学的特性（粘土鉱物含有量、スレーキング特性など）　●構成土質の物理、力学特性（粒度組成、含水比、圧縮強度、コンシステンシーなど）</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：●未固結地山での切羽安定性の検討　●地山弾性波速度と併せて割れ目などによる地山の劣化程度を把握　●圧縮強度より地山の力学特性把握　●膨張性地山の予測評価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：路線選定〇　　設計・施工計画◎　　施工〇</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：●対象とする地山の問題点に合わせて試験項目を選択する　●結果は試験体の物性値であるので、地山の評価はこれらの試験結果に割れ目などの評価を考慮する　●軟岩試料では含水比により試験結果が大きく異なる場合がある　●力学試験では、試料採取時の試料攪乱の影響を受けやすい</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65355">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52979">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custScaleY="81342">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846D0D6-26D7-4049-9224-E189BF71A1E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1F60D741-A065-4DB0-9D97-98D4F292C0CA}">
      <dgm:prSet phldrT="[テキスト]"/>
      <dgm:spPr/>
      <dgm:t>
        <a:bodyPr/>
        <a:lstStyle/>
        <a:p>
          <a:r>
            <a:rPr kumimoji="1" lang="ja-JP" altLang="en-US" b="1" dirty="0">
              <a:solidFill>
                <a:srgbClr val="FFFF00"/>
              </a:solidFill>
            </a:rPr>
            <a:t>「設計業務等標準積算基準書」</a:t>
          </a:r>
          <a:endParaRPr kumimoji="1" lang="en-US" altLang="ja-JP" b="1" dirty="0">
            <a:solidFill>
              <a:srgbClr val="FFFF00"/>
            </a:solidFill>
          </a:endParaRPr>
        </a:p>
        <a:p>
          <a:r>
            <a:rPr kumimoji="1" lang="ja-JP" altLang="en-US" b="1" dirty="0"/>
            <a:t>国土交通省大臣官房技術調査課監修</a:t>
          </a:r>
        </a:p>
      </dgm:t>
    </dgm:pt>
    <dgm:pt modelId="{268695E3-389E-4B28-B3BA-E3F824FD7298}" type="parTrans" cxnId="{08CCD927-589F-459A-A3AA-957D7C9A2FF3}">
      <dgm:prSet/>
      <dgm:spPr/>
      <dgm:t>
        <a:bodyPr/>
        <a:lstStyle/>
        <a:p>
          <a:endParaRPr kumimoji="1" lang="ja-JP" altLang="en-US"/>
        </a:p>
      </dgm:t>
    </dgm:pt>
    <dgm:pt modelId="{49DBC98F-F647-4E7C-80B7-6E2A27F50969}" type="sibTrans" cxnId="{08CCD927-589F-459A-A3AA-957D7C9A2FF3}">
      <dgm:prSet/>
      <dgm:spPr/>
      <dgm:t>
        <a:bodyPr/>
        <a:lstStyle/>
        <a:p>
          <a:endParaRPr kumimoji="1" lang="ja-JP" altLang="en-US"/>
        </a:p>
      </dgm:t>
    </dgm:pt>
    <dgm:pt modelId="{32135B38-45DE-4CEE-816C-86000DD1B3AC}">
      <dgm:prSet phldrT="[テキスト]"/>
      <dgm:spPr/>
      <dgm:t>
        <a:bodyPr/>
        <a:lstStyle/>
        <a:p>
          <a:r>
            <a:rPr kumimoji="1" lang="ja-JP" altLang="en-US" b="1" dirty="0">
              <a:solidFill>
                <a:srgbClr val="FFFF00"/>
              </a:solidFill>
            </a:rPr>
            <a:t>「全国標準積算資料（土質調査・地質調査）」</a:t>
          </a:r>
          <a:endParaRPr kumimoji="1" lang="en-US" altLang="ja-JP" b="1" dirty="0">
            <a:solidFill>
              <a:srgbClr val="FFFF00"/>
            </a:solidFill>
          </a:endParaRPr>
        </a:p>
        <a:p>
          <a:r>
            <a:rPr kumimoji="1" lang="ja-JP" altLang="en-US" b="1" dirty="0"/>
            <a:t>全国地質調査業協会連合会</a:t>
          </a:r>
        </a:p>
      </dgm:t>
    </dgm:pt>
    <dgm:pt modelId="{087B3119-6032-43BA-B2A4-A5E0653566AD}" type="parTrans" cxnId="{582D0D31-7DC1-416D-A518-92C4264D6ECD}">
      <dgm:prSet/>
      <dgm:spPr/>
      <dgm:t>
        <a:bodyPr/>
        <a:lstStyle/>
        <a:p>
          <a:endParaRPr kumimoji="1" lang="ja-JP" altLang="en-US"/>
        </a:p>
      </dgm:t>
    </dgm:pt>
    <dgm:pt modelId="{556B0672-07CE-4BB2-9C09-4354346FE1FF}" type="sibTrans" cxnId="{582D0D31-7DC1-416D-A518-92C4264D6ECD}">
      <dgm:prSet/>
      <dgm:spPr/>
      <dgm:t>
        <a:bodyPr/>
        <a:lstStyle/>
        <a:p>
          <a:endParaRPr kumimoji="1" lang="ja-JP" altLang="en-US"/>
        </a:p>
      </dgm:t>
    </dgm:pt>
    <dgm:pt modelId="{9B8343C3-CE4C-417C-9125-E44F39F42F1E}" type="pres">
      <dgm:prSet presAssocID="{B846D0D6-26D7-4049-9224-E189BF71A1E9}" presName="linear" presStyleCnt="0">
        <dgm:presLayoutVars>
          <dgm:animLvl val="lvl"/>
          <dgm:resizeHandles val="exact"/>
        </dgm:presLayoutVars>
      </dgm:prSet>
      <dgm:spPr/>
    </dgm:pt>
    <dgm:pt modelId="{08671408-D004-46F7-A79B-250084D7D5A6}" type="pres">
      <dgm:prSet presAssocID="{1F60D741-A065-4DB0-9D97-98D4F292C0CA}" presName="parentText" presStyleLbl="node1" presStyleIdx="0" presStyleCnt="2">
        <dgm:presLayoutVars>
          <dgm:chMax val="0"/>
          <dgm:bulletEnabled val="1"/>
        </dgm:presLayoutVars>
      </dgm:prSet>
      <dgm:spPr/>
    </dgm:pt>
    <dgm:pt modelId="{56FC711E-CD2C-44B9-843A-1AC03563A950}" type="pres">
      <dgm:prSet presAssocID="{49DBC98F-F647-4E7C-80B7-6E2A27F50969}" presName="spacer" presStyleCnt="0"/>
      <dgm:spPr/>
    </dgm:pt>
    <dgm:pt modelId="{381974AE-37E3-4E53-8311-F93D3749FE86}" type="pres">
      <dgm:prSet presAssocID="{32135B38-45DE-4CEE-816C-86000DD1B3AC}" presName="parentText" presStyleLbl="node1" presStyleIdx="1" presStyleCnt="2">
        <dgm:presLayoutVars>
          <dgm:chMax val="0"/>
          <dgm:bulletEnabled val="1"/>
        </dgm:presLayoutVars>
      </dgm:prSet>
      <dgm:spPr/>
    </dgm:pt>
  </dgm:ptLst>
  <dgm:cxnLst>
    <dgm:cxn modelId="{08CCD927-589F-459A-A3AA-957D7C9A2FF3}" srcId="{B846D0D6-26D7-4049-9224-E189BF71A1E9}" destId="{1F60D741-A065-4DB0-9D97-98D4F292C0CA}" srcOrd="0" destOrd="0" parTransId="{268695E3-389E-4B28-B3BA-E3F824FD7298}" sibTransId="{49DBC98F-F647-4E7C-80B7-6E2A27F50969}"/>
    <dgm:cxn modelId="{582D0D31-7DC1-416D-A518-92C4264D6ECD}" srcId="{B846D0D6-26D7-4049-9224-E189BF71A1E9}" destId="{32135B38-45DE-4CEE-816C-86000DD1B3AC}" srcOrd="1" destOrd="0" parTransId="{087B3119-6032-43BA-B2A4-A5E0653566AD}" sibTransId="{556B0672-07CE-4BB2-9C09-4354346FE1FF}"/>
    <dgm:cxn modelId="{0BF63481-A52D-4A0F-BA1F-296F3DD03803}" type="presOf" srcId="{32135B38-45DE-4CEE-816C-86000DD1B3AC}" destId="{381974AE-37E3-4E53-8311-F93D3749FE86}" srcOrd="0" destOrd="0" presId="urn:microsoft.com/office/officeart/2005/8/layout/vList2"/>
    <dgm:cxn modelId="{20208C90-6442-4154-93B2-1C02E0357514}" type="presOf" srcId="{B846D0D6-26D7-4049-9224-E189BF71A1E9}" destId="{9B8343C3-CE4C-417C-9125-E44F39F42F1E}" srcOrd="0" destOrd="0" presId="urn:microsoft.com/office/officeart/2005/8/layout/vList2"/>
    <dgm:cxn modelId="{ACBDC1E9-513D-4468-98BB-102953D62342}" type="presOf" srcId="{1F60D741-A065-4DB0-9D97-98D4F292C0CA}" destId="{08671408-D004-46F7-A79B-250084D7D5A6}" srcOrd="0" destOrd="0" presId="urn:microsoft.com/office/officeart/2005/8/layout/vList2"/>
    <dgm:cxn modelId="{53FF34C8-3507-4287-A259-22552A1D8443}" type="presParOf" srcId="{9B8343C3-CE4C-417C-9125-E44F39F42F1E}" destId="{08671408-D004-46F7-A79B-250084D7D5A6}" srcOrd="0" destOrd="0" presId="urn:microsoft.com/office/officeart/2005/8/layout/vList2"/>
    <dgm:cxn modelId="{122BBEE5-82D7-4D88-80A6-DC68AD530336}" type="presParOf" srcId="{9B8343C3-CE4C-417C-9125-E44F39F42F1E}" destId="{56FC711E-CD2C-44B9-843A-1AC03563A950}" srcOrd="1" destOrd="0" presId="urn:microsoft.com/office/officeart/2005/8/layout/vList2"/>
    <dgm:cxn modelId="{A84DFA31-4CA8-41D4-8E39-FC77F65F9538}" type="presParOf" srcId="{9B8343C3-CE4C-417C-9125-E44F39F42F1E}" destId="{381974AE-37E3-4E53-8311-F93D3749FE8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846D0D6-26D7-4049-9224-E189BF71A1E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1F60D741-A065-4DB0-9D97-98D4F292C0CA}">
      <dgm:prSet phldrT="[テキスト]" custT="1"/>
      <dgm:spPr/>
      <dgm:t>
        <a:bodyPr/>
        <a:lstStyle/>
        <a:p>
          <a:r>
            <a:rPr lang="ja-JP" altLang="en-US" sz="2400" b="1" dirty="0"/>
            <a:t>事前資料が十分にそろわない場合は、基本的な調査項目を計上する</a:t>
          </a:r>
          <a:endParaRPr kumimoji="1" lang="ja-JP" altLang="en-US" sz="2400" b="1" dirty="0"/>
        </a:p>
      </dgm:t>
    </dgm:pt>
    <dgm:pt modelId="{268695E3-389E-4B28-B3BA-E3F824FD7298}" type="parTrans" cxnId="{08CCD927-589F-459A-A3AA-957D7C9A2FF3}">
      <dgm:prSet/>
      <dgm:spPr/>
      <dgm:t>
        <a:bodyPr/>
        <a:lstStyle/>
        <a:p>
          <a:endParaRPr kumimoji="1" lang="ja-JP" altLang="en-US"/>
        </a:p>
      </dgm:t>
    </dgm:pt>
    <dgm:pt modelId="{49DBC98F-F647-4E7C-80B7-6E2A27F50969}" type="sibTrans" cxnId="{08CCD927-589F-459A-A3AA-957D7C9A2FF3}">
      <dgm:prSet/>
      <dgm:spPr/>
      <dgm:t>
        <a:bodyPr/>
        <a:lstStyle/>
        <a:p>
          <a:endParaRPr kumimoji="1" lang="ja-JP" altLang="en-US"/>
        </a:p>
      </dgm:t>
    </dgm:pt>
    <dgm:pt modelId="{32135B38-45DE-4CEE-816C-86000DD1B3AC}">
      <dgm:prSet phldrT="[テキスト]" custT="1"/>
      <dgm:spPr/>
      <dgm:t>
        <a:bodyPr/>
        <a:lstStyle/>
        <a:p>
          <a:r>
            <a:rPr lang="ja-JP" altLang="en-US" sz="1800" b="1" dirty="0"/>
            <a:t>山岳地域での作業については、経済性と併せて環境保全に対しても留意した積算を行うことが望ましい</a:t>
          </a:r>
          <a:endParaRPr kumimoji="1" lang="ja-JP" altLang="en-US" sz="1800" b="1" dirty="0"/>
        </a:p>
      </dgm:t>
    </dgm:pt>
    <dgm:pt modelId="{087B3119-6032-43BA-B2A4-A5E0653566AD}" type="parTrans" cxnId="{582D0D31-7DC1-416D-A518-92C4264D6ECD}">
      <dgm:prSet/>
      <dgm:spPr/>
      <dgm:t>
        <a:bodyPr/>
        <a:lstStyle/>
        <a:p>
          <a:endParaRPr kumimoji="1" lang="ja-JP" altLang="en-US"/>
        </a:p>
      </dgm:t>
    </dgm:pt>
    <dgm:pt modelId="{556B0672-07CE-4BB2-9C09-4354346FE1FF}" type="sibTrans" cxnId="{582D0D31-7DC1-416D-A518-92C4264D6ECD}">
      <dgm:prSet/>
      <dgm:spPr/>
      <dgm:t>
        <a:bodyPr/>
        <a:lstStyle/>
        <a:p>
          <a:endParaRPr kumimoji="1" lang="ja-JP" altLang="en-US"/>
        </a:p>
      </dgm:t>
    </dgm:pt>
    <dgm:pt modelId="{AFC8CFBE-8111-4ADA-8F4D-47AD7332DDF2}">
      <dgm:prSet phldrT="[テキスト]" custT="1"/>
      <dgm:spPr/>
      <dgm:t>
        <a:bodyPr/>
        <a:lstStyle/>
        <a:p>
          <a:r>
            <a:rPr kumimoji="1" lang="ja-JP" altLang="en-US" sz="1800" b="1" dirty="0"/>
            <a:t>机上（図面上）での判断では現場の実態に合わないことが多いため、必ず施工現場を確認の上、実態に合った積算を行う</a:t>
          </a:r>
        </a:p>
      </dgm:t>
    </dgm:pt>
    <dgm:pt modelId="{426A07E5-FA55-41E0-9A33-3BFBFD988390}" type="parTrans" cxnId="{7859BEE0-9817-49AD-AEAA-A6B2B88AE456}">
      <dgm:prSet/>
      <dgm:spPr/>
      <dgm:t>
        <a:bodyPr/>
        <a:lstStyle/>
        <a:p>
          <a:endParaRPr kumimoji="1" lang="ja-JP" altLang="en-US"/>
        </a:p>
      </dgm:t>
    </dgm:pt>
    <dgm:pt modelId="{10958C0E-CDF3-4A0C-824F-ED756896DB1E}" type="sibTrans" cxnId="{7859BEE0-9817-49AD-AEAA-A6B2B88AE456}">
      <dgm:prSet/>
      <dgm:spPr/>
      <dgm:t>
        <a:bodyPr/>
        <a:lstStyle/>
        <a:p>
          <a:endParaRPr kumimoji="1" lang="ja-JP" altLang="en-US"/>
        </a:p>
      </dgm:t>
    </dgm:pt>
    <dgm:pt modelId="{5FF79F54-6270-432C-9F4D-2976AB6EB6F2}">
      <dgm:prSet phldrT="[テキスト]"/>
      <dgm:spPr/>
      <dgm:t>
        <a:bodyPr/>
        <a:lstStyle/>
        <a:p>
          <a:r>
            <a:rPr kumimoji="1" lang="ja-JP" altLang="en-US" b="1" dirty="0"/>
            <a:t>国の標準的な積算歩掛がない項目については、全国地質調査業協会連合会発行</a:t>
          </a:r>
          <a:r>
            <a:rPr kumimoji="1" lang="en-US" altLang="ja-JP" b="1" dirty="0"/>
            <a:t>『</a:t>
          </a:r>
          <a:r>
            <a:rPr kumimoji="1" lang="ja-JP" altLang="en-US" b="1" dirty="0"/>
            <a:t>全国標準積算資料（土質調査・地質調査）</a:t>
          </a:r>
          <a:r>
            <a:rPr kumimoji="1" lang="en-US" altLang="ja-JP" b="1" dirty="0"/>
            <a:t>』</a:t>
          </a:r>
          <a:r>
            <a:rPr kumimoji="1" lang="ja-JP" altLang="en-US" b="1" dirty="0"/>
            <a:t>の利用や実績のある地質調査会社からの見積もり徴取を行い、調査にように不足が生じないようにする</a:t>
          </a:r>
        </a:p>
      </dgm:t>
    </dgm:pt>
    <dgm:pt modelId="{8B1CDC1C-5C84-413C-B0DA-F6EC552BBC2C}" type="parTrans" cxnId="{3C56E078-E177-41DF-B5D1-B527E01C4489}">
      <dgm:prSet/>
      <dgm:spPr/>
      <dgm:t>
        <a:bodyPr/>
        <a:lstStyle/>
        <a:p>
          <a:endParaRPr kumimoji="1" lang="ja-JP" altLang="en-US"/>
        </a:p>
      </dgm:t>
    </dgm:pt>
    <dgm:pt modelId="{B6E37C60-E6A2-4CE9-AFF1-C2E676BF62B7}" type="sibTrans" cxnId="{3C56E078-E177-41DF-B5D1-B527E01C4489}">
      <dgm:prSet/>
      <dgm:spPr/>
      <dgm:t>
        <a:bodyPr/>
        <a:lstStyle/>
        <a:p>
          <a:endParaRPr kumimoji="1" lang="ja-JP" altLang="en-US"/>
        </a:p>
      </dgm:t>
    </dgm:pt>
    <dgm:pt modelId="{12E8E18F-A3FC-45A7-AB54-50934CD32634}">
      <dgm:prSet phldrT="[テキスト]"/>
      <dgm:spPr/>
      <dgm:t>
        <a:bodyPr/>
        <a:lstStyle/>
        <a:p>
          <a:r>
            <a:rPr kumimoji="1" lang="ja-JP" altLang="en-US" b="1" dirty="0"/>
            <a:t>山岳トンネル調査の場合は、山中の傾斜地での作業が多くなることから、調査地点への資材判裕ルート選定や搬入距離、足場仮設や給水条件設定が業務に与える影響が大きいため、積算には特に留意する</a:t>
          </a:r>
        </a:p>
      </dgm:t>
    </dgm:pt>
    <dgm:pt modelId="{BB9D6DE3-15D6-41FF-A4DB-DFB70A74D435}" type="parTrans" cxnId="{55B546A1-B810-4028-98BB-F7FA2DFA88D2}">
      <dgm:prSet/>
      <dgm:spPr/>
      <dgm:t>
        <a:bodyPr/>
        <a:lstStyle/>
        <a:p>
          <a:endParaRPr kumimoji="1" lang="ja-JP" altLang="en-US"/>
        </a:p>
      </dgm:t>
    </dgm:pt>
    <dgm:pt modelId="{0A050412-7793-4996-A384-FB94EC0EB332}" type="sibTrans" cxnId="{55B546A1-B810-4028-98BB-F7FA2DFA88D2}">
      <dgm:prSet/>
      <dgm:spPr/>
      <dgm:t>
        <a:bodyPr/>
        <a:lstStyle/>
        <a:p>
          <a:endParaRPr kumimoji="1" lang="ja-JP" altLang="en-US"/>
        </a:p>
      </dgm:t>
    </dgm:pt>
    <dgm:pt modelId="{9B8343C3-CE4C-417C-9125-E44F39F42F1E}" type="pres">
      <dgm:prSet presAssocID="{B846D0D6-26D7-4049-9224-E189BF71A1E9}" presName="linear" presStyleCnt="0">
        <dgm:presLayoutVars>
          <dgm:animLvl val="lvl"/>
          <dgm:resizeHandles val="exact"/>
        </dgm:presLayoutVars>
      </dgm:prSet>
      <dgm:spPr/>
    </dgm:pt>
    <dgm:pt modelId="{08671408-D004-46F7-A79B-250084D7D5A6}" type="pres">
      <dgm:prSet presAssocID="{1F60D741-A065-4DB0-9D97-98D4F292C0CA}" presName="parentText" presStyleLbl="node1" presStyleIdx="0" presStyleCnt="5">
        <dgm:presLayoutVars>
          <dgm:chMax val="0"/>
          <dgm:bulletEnabled val="1"/>
        </dgm:presLayoutVars>
      </dgm:prSet>
      <dgm:spPr/>
    </dgm:pt>
    <dgm:pt modelId="{56FC711E-CD2C-44B9-843A-1AC03563A950}" type="pres">
      <dgm:prSet presAssocID="{49DBC98F-F647-4E7C-80B7-6E2A27F50969}" presName="spacer" presStyleCnt="0"/>
      <dgm:spPr/>
    </dgm:pt>
    <dgm:pt modelId="{2DF6F7DB-F8DE-4079-87EB-E1D4F511322A}" type="pres">
      <dgm:prSet presAssocID="{AFC8CFBE-8111-4ADA-8F4D-47AD7332DDF2}" presName="parentText" presStyleLbl="node1" presStyleIdx="1" presStyleCnt="5">
        <dgm:presLayoutVars>
          <dgm:chMax val="0"/>
          <dgm:bulletEnabled val="1"/>
        </dgm:presLayoutVars>
      </dgm:prSet>
      <dgm:spPr/>
    </dgm:pt>
    <dgm:pt modelId="{71A0F516-0B7D-4D2E-9717-82249DD6023E}" type="pres">
      <dgm:prSet presAssocID="{10958C0E-CDF3-4A0C-824F-ED756896DB1E}" presName="spacer" presStyleCnt="0"/>
      <dgm:spPr/>
    </dgm:pt>
    <dgm:pt modelId="{64320576-C5DA-4086-A07D-4195E477BF45}" type="pres">
      <dgm:prSet presAssocID="{5FF79F54-6270-432C-9F4D-2976AB6EB6F2}" presName="parentText" presStyleLbl="node1" presStyleIdx="2" presStyleCnt="5">
        <dgm:presLayoutVars>
          <dgm:chMax val="0"/>
          <dgm:bulletEnabled val="1"/>
        </dgm:presLayoutVars>
      </dgm:prSet>
      <dgm:spPr/>
    </dgm:pt>
    <dgm:pt modelId="{F817F15F-0E91-4895-B446-81E8A5C4A2C8}" type="pres">
      <dgm:prSet presAssocID="{B6E37C60-E6A2-4CE9-AFF1-C2E676BF62B7}" presName="spacer" presStyleCnt="0"/>
      <dgm:spPr/>
    </dgm:pt>
    <dgm:pt modelId="{D7414B76-F2E5-429B-A7BB-58816F70BEAA}" type="pres">
      <dgm:prSet presAssocID="{12E8E18F-A3FC-45A7-AB54-50934CD32634}" presName="parentText" presStyleLbl="node1" presStyleIdx="3" presStyleCnt="5">
        <dgm:presLayoutVars>
          <dgm:chMax val="0"/>
          <dgm:bulletEnabled val="1"/>
        </dgm:presLayoutVars>
      </dgm:prSet>
      <dgm:spPr/>
    </dgm:pt>
    <dgm:pt modelId="{5516ACFA-C4EA-4622-85E2-B058D66242D3}" type="pres">
      <dgm:prSet presAssocID="{0A050412-7793-4996-A384-FB94EC0EB332}" presName="spacer" presStyleCnt="0"/>
      <dgm:spPr/>
    </dgm:pt>
    <dgm:pt modelId="{381974AE-37E3-4E53-8311-F93D3749FE86}" type="pres">
      <dgm:prSet presAssocID="{32135B38-45DE-4CEE-816C-86000DD1B3AC}" presName="parentText" presStyleLbl="node1" presStyleIdx="4" presStyleCnt="5">
        <dgm:presLayoutVars>
          <dgm:chMax val="0"/>
          <dgm:bulletEnabled val="1"/>
        </dgm:presLayoutVars>
      </dgm:prSet>
      <dgm:spPr/>
    </dgm:pt>
  </dgm:ptLst>
  <dgm:cxnLst>
    <dgm:cxn modelId="{08CCD927-589F-459A-A3AA-957D7C9A2FF3}" srcId="{B846D0D6-26D7-4049-9224-E189BF71A1E9}" destId="{1F60D741-A065-4DB0-9D97-98D4F292C0CA}" srcOrd="0" destOrd="0" parTransId="{268695E3-389E-4B28-B3BA-E3F824FD7298}" sibTransId="{49DBC98F-F647-4E7C-80B7-6E2A27F50969}"/>
    <dgm:cxn modelId="{582D0D31-7DC1-416D-A518-92C4264D6ECD}" srcId="{B846D0D6-26D7-4049-9224-E189BF71A1E9}" destId="{32135B38-45DE-4CEE-816C-86000DD1B3AC}" srcOrd="4" destOrd="0" parTransId="{087B3119-6032-43BA-B2A4-A5E0653566AD}" sibTransId="{556B0672-07CE-4BB2-9C09-4354346FE1FF}"/>
    <dgm:cxn modelId="{3C56E078-E177-41DF-B5D1-B527E01C4489}" srcId="{B846D0D6-26D7-4049-9224-E189BF71A1E9}" destId="{5FF79F54-6270-432C-9F4D-2976AB6EB6F2}" srcOrd="2" destOrd="0" parTransId="{8B1CDC1C-5C84-413C-B0DA-F6EC552BBC2C}" sibTransId="{B6E37C60-E6A2-4CE9-AFF1-C2E676BF62B7}"/>
    <dgm:cxn modelId="{0BF63481-A52D-4A0F-BA1F-296F3DD03803}" type="presOf" srcId="{32135B38-45DE-4CEE-816C-86000DD1B3AC}" destId="{381974AE-37E3-4E53-8311-F93D3749FE86}" srcOrd="0" destOrd="0" presId="urn:microsoft.com/office/officeart/2005/8/layout/vList2"/>
    <dgm:cxn modelId="{20208C90-6442-4154-93B2-1C02E0357514}" type="presOf" srcId="{B846D0D6-26D7-4049-9224-E189BF71A1E9}" destId="{9B8343C3-CE4C-417C-9125-E44F39F42F1E}" srcOrd="0" destOrd="0" presId="urn:microsoft.com/office/officeart/2005/8/layout/vList2"/>
    <dgm:cxn modelId="{18964A93-C74B-4754-A340-0D057B1AC79E}" type="presOf" srcId="{AFC8CFBE-8111-4ADA-8F4D-47AD7332DDF2}" destId="{2DF6F7DB-F8DE-4079-87EB-E1D4F511322A}" srcOrd="0" destOrd="0" presId="urn:microsoft.com/office/officeart/2005/8/layout/vList2"/>
    <dgm:cxn modelId="{55B546A1-B810-4028-98BB-F7FA2DFA88D2}" srcId="{B846D0D6-26D7-4049-9224-E189BF71A1E9}" destId="{12E8E18F-A3FC-45A7-AB54-50934CD32634}" srcOrd="3" destOrd="0" parTransId="{BB9D6DE3-15D6-41FF-A4DB-DFB70A74D435}" sibTransId="{0A050412-7793-4996-A384-FB94EC0EB332}"/>
    <dgm:cxn modelId="{8B1B4FBD-2364-420E-B2AD-846D1BC46C95}" type="presOf" srcId="{12E8E18F-A3FC-45A7-AB54-50934CD32634}" destId="{D7414B76-F2E5-429B-A7BB-58816F70BEAA}" srcOrd="0" destOrd="0" presId="urn:microsoft.com/office/officeart/2005/8/layout/vList2"/>
    <dgm:cxn modelId="{7859BEE0-9817-49AD-AEAA-A6B2B88AE456}" srcId="{B846D0D6-26D7-4049-9224-E189BF71A1E9}" destId="{AFC8CFBE-8111-4ADA-8F4D-47AD7332DDF2}" srcOrd="1" destOrd="0" parTransId="{426A07E5-FA55-41E0-9A33-3BFBFD988390}" sibTransId="{10958C0E-CDF3-4A0C-824F-ED756896DB1E}"/>
    <dgm:cxn modelId="{ACBDC1E9-513D-4468-98BB-102953D62342}" type="presOf" srcId="{1F60D741-A065-4DB0-9D97-98D4F292C0CA}" destId="{08671408-D004-46F7-A79B-250084D7D5A6}" srcOrd="0" destOrd="0" presId="urn:microsoft.com/office/officeart/2005/8/layout/vList2"/>
    <dgm:cxn modelId="{8E3BC3F3-66B8-4FBC-B488-B3D03CFE70A8}" type="presOf" srcId="{5FF79F54-6270-432C-9F4D-2976AB6EB6F2}" destId="{64320576-C5DA-4086-A07D-4195E477BF45}" srcOrd="0" destOrd="0" presId="urn:microsoft.com/office/officeart/2005/8/layout/vList2"/>
    <dgm:cxn modelId="{53FF34C8-3507-4287-A259-22552A1D8443}" type="presParOf" srcId="{9B8343C3-CE4C-417C-9125-E44F39F42F1E}" destId="{08671408-D004-46F7-A79B-250084D7D5A6}" srcOrd="0" destOrd="0" presId="urn:microsoft.com/office/officeart/2005/8/layout/vList2"/>
    <dgm:cxn modelId="{122BBEE5-82D7-4D88-80A6-DC68AD530336}" type="presParOf" srcId="{9B8343C3-CE4C-417C-9125-E44F39F42F1E}" destId="{56FC711E-CD2C-44B9-843A-1AC03563A950}" srcOrd="1" destOrd="0" presId="urn:microsoft.com/office/officeart/2005/8/layout/vList2"/>
    <dgm:cxn modelId="{84BFFE77-E6CE-4E2D-A5B2-3CE3EBF41113}" type="presParOf" srcId="{9B8343C3-CE4C-417C-9125-E44F39F42F1E}" destId="{2DF6F7DB-F8DE-4079-87EB-E1D4F511322A}" srcOrd="2" destOrd="0" presId="urn:microsoft.com/office/officeart/2005/8/layout/vList2"/>
    <dgm:cxn modelId="{97178BA1-E20A-4B2D-9580-F5A7A3DA471D}" type="presParOf" srcId="{9B8343C3-CE4C-417C-9125-E44F39F42F1E}" destId="{71A0F516-0B7D-4D2E-9717-82249DD6023E}" srcOrd="3" destOrd="0" presId="urn:microsoft.com/office/officeart/2005/8/layout/vList2"/>
    <dgm:cxn modelId="{193A36F5-888C-4B60-AB30-BF26375A0095}" type="presParOf" srcId="{9B8343C3-CE4C-417C-9125-E44F39F42F1E}" destId="{64320576-C5DA-4086-A07D-4195E477BF45}" srcOrd="4" destOrd="0" presId="urn:microsoft.com/office/officeart/2005/8/layout/vList2"/>
    <dgm:cxn modelId="{CDB4D5D1-74B9-49C1-A4FB-A961AA615A58}" type="presParOf" srcId="{9B8343C3-CE4C-417C-9125-E44F39F42F1E}" destId="{F817F15F-0E91-4895-B446-81E8A5C4A2C8}" srcOrd="5" destOrd="0" presId="urn:microsoft.com/office/officeart/2005/8/layout/vList2"/>
    <dgm:cxn modelId="{19556D55-3AB7-4532-B7A6-302511620FE6}" type="presParOf" srcId="{9B8343C3-CE4C-417C-9125-E44F39F42F1E}" destId="{D7414B76-F2E5-429B-A7BB-58816F70BEAA}" srcOrd="6" destOrd="0" presId="urn:microsoft.com/office/officeart/2005/8/layout/vList2"/>
    <dgm:cxn modelId="{E9A29ED4-DA55-4A85-B696-02E8887F3714}" type="presParOf" srcId="{9B8343C3-CE4C-417C-9125-E44F39F42F1E}" destId="{5516ACFA-C4EA-4622-85E2-B058D66242D3}" srcOrd="7" destOrd="0" presId="urn:microsoft.com/office/officeart/2005/8/layout/vList2"/>
    <dgm:cxn modelId="{A84DFA31-4CA8-41D4-8E39-FC77F65F9538}" type="presParOf" srcId="{9B8343C3-CE4C-417C-9125-E44F39F42F1E}" destId="{381974AE-37E3-4E53-8311-F93D3749FE8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1665A1-DCAF-4A44-B8FE-83BB681D1E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kumimoji="1" lang="ja-JP" altLang="en-US"/>
        </a:p>
      </dgm:t>
    </dgm:pt>
    <dgm:pt modelId="{12042D3C-D6BB-4F46-B4F2-7F0BBEE5FA1A}">
      <dgm:prSet phldrT="[テキスト]"/>
      <dgm:spPr/>
      <dgm:t>
        <a:bodyPr/>
        <a:lstStyle/>
        <a:p>
          <a:r>
            <a:rPr kumimoji="1" lang="ja-JP" altLang="en-US" b="1" dirty="0"/>
            <a:t>地下水への</a:t>
          </a:r>
          <a:endParaRPr kumimoji="1" lang="en-US" altLang="ja-JP" b="1" dirty="0"/>
        </a:p>
        <a:p>
          <a:r>
            <a:rPr kumimoji="1" lang="ja-JP" altLang="en-US" b="1" dirty="0"/>
            <a:t>影響</a:t>
          </a:r>
        </a:p>
      </dgm:t>
    </dgm:pt>
    <dgm:pt modelId="{0013EBFA-1B57-42FD-86A7-D74BB5AE3992}" type="parTrans" cxnId="{35382BE0-3705-457F-9E9B-5B9D765E2770}">
      <dgm:prSet/>
      <dgm:spPr/>
      <dgm:t>
        <a:bodyPr/>
        <a:lstStyle/>
        <a:p>
          <a:endParaRPr kumimoji="1" lang="ja-JP" altLang="en-US"/>
        </a:p>
      </dgm:t>
    </dgm:pt>
    <dgm:pt modelId="{0F26718E-EF8D-4FE7-8422-264D08F783FE}" type="sibTrans" cxnId="{35382BE0-3705-457F-9E9B-5B9D765E2770}">
      <dgm:prSet/>
      <dgm:spPr/>
      <dgm:t>
        <a:bodyPr/>
        <a:lstStyle/>
        <a:p>
          <a:endParaRPr kumimoji="1" lang="ja-JP" altLang="en-US"/>
        </a:p>
      </dgm:t>
    </dgm:pt>
    <dgm:pt modelId="{2FF3A638-4BE2-4CA0-A09B-B89860CAF959}">
      <dgm:prSet phldrT="[テキスト]"/>
      <dgm:spPr/>
      <dgm:t>
        <a:bodyPr/>
        <a:lstStyle/>
        <a:p>
          <a:r>
            <a:rPr kumimoji="1" lang="ja-JP" altLang="en-US" b="1" dirty="0"/>
            <a:t>濁水</a:t>
          </a:r>
        </a:p>
      </dgm:t>
    </dgm:pt>
    <dgm:pt modelId="{6617F9B5-F90E-404A-B9FB-DB95834B3C6D}" type="parTrans" cxnId="{5E2D0422-DEC5-4C4B-8002-D7A52988911E}">
      <dgm:prSet/>
      <dgm:spPr/>
      <dgm:t>
        <a:bodyPr/>
        <a:lstStyle/>
        <a:p>
          <a:endParaRPr kumimoji="1" lang="ja-JP" altLang="en-US"/>
        </a:p>
      </dgm:t>
    </dgm:pt>
    <dgm:pt modelId="{D10C1AE3-2FE6-4CFF-8098-BC624865BCF6}" type="sibTrans" cxnId="{5E2D0422-DEC5-4C4B-8002-D7A52988911E}">
      <dgm:prSet/>
      <dgm:spPr/>
      <dgm:t>
        <a:bodyPr/>
        <a:lstStyle/>
        <a:p>
          <a:endParaRPr kumimoji="1" lang="ja-JP" altLang="en-US"/>
        </a:p>
      </dgm:t>
    </dgm:pt>
    <dgm:pt modelId="{AF7722D8-188B-4F29-A0CA-8DAFAC2D8438}">
      <dgm:prSet phldrT="[テキスト]"/>
      <dgm:spPr/>
      <dgm:t>
        <a:bodyPr/>
        <a:lstStyle/>
        <a:p>
          <a:r>
            <a:rPr kumimoji="1" lang="ja-JP" altLang="en-US" b="1" dirty="0"/>
            <a:t>工事中の騒音・振動</a:t>
          </a:r>
        </a:p>
      </dgm:t>
    </dgm:pt>
    <dgm:pt modelId="{B2B3146A-2295-4FDB-BFDD-76E956FE7764}" type="parTrans" cxnId="{BBED1E16-BF52-484A-BCE7-AFB7F18900B2}">
      <dgm:prSet/>
      <dgm:spPr/>
      <dgm:t>
        <a:bodyPr/>
        <a:lstStyle/>
        <a:p>
          <a:endParaRPr kumimoji="1" lang="ja-JP" altLang="en-US"/>
        </a:p>
      </dgm:t>
    </dgm:pt>
    <dgm:pt modelId="{ED40DE4E-E105-4525-86C1-5CEC5528E41E}" type="sibTrans" cxnId="{BBED1E16-BF52-484A-BCE7-AFB7F18900B2}">
      <dgm:prSet/>
      <dgm:spPr/>
      <dgm:t>
        <a:bodyPr/>
        <a:lstStyle/>
        <a:p>
          <a:endParaRPr kumimoji="1" lang="ja-JP" altLang="en-US"/>
        </a:p>
      </dgm:t>
    </dgm:pt>
    <dgm:pt modelId="{5114DAEF-68B5-4D74-B08E-004F56F6D94A}">
      <dgm:prSet phldrT="[テキスト]"/>
      <dgm:spPr/>
      <dgm:t>
        <a:bodyPr/>
        <a:lstStyle/>
        <a:p>
          <a:r>
            <a:rPr kumimoji="1" lang="ja-JP" altLang="en-US" b="1" dirty="0"/>
            <a:t>完成後の交通騒音・振動</a:t>
          </a:r>
        </a:p>
      </dgm:t>
    </dgm:pt>
    <dgm:pt modelId="{0C4DAE1F-4609-4B31-87F2-FB75CA1DA223}" type="parTrans" cxnId="{AB5164D6-C945-4D16-AF62-0DDC6284459C}">
      <dgm:prSet/>
      <dgm:spPr/>
      <dgm:t>
        <a:bodyPr/>
        <a:lstStyle/>
        <a:p>
          <a:endParaRPr kumimoji="1" lang="ja-JP" altLang="en-US"/>
        </a:p>
      </dgm:t>
    </dgm:pt>
    <dgm:pt modelId="{79D251E3-86F9-4D4F-879F-74BB5974989D}" type="sibTrans" cxnId="{AB5164D6-C945-4D16-AF62-0DDC6284459C}">
      <dgm:prSet/>
      <dgm:spPr/>
      <dgm:t>
        <a:bodyPr/>
        <a:lstStyle/>
        <a:p>
          <a:endParaRPr kumimoji="1" lang="ja-JP" altLang="en-US"/>
        </a:p>
      </dgm:t>
    </dgm:pt>
    <dgm:pt modelId="{0A003D4F-2EA8-4E94-A6BA-23135700C0BE}">
      <dgm:prSet phldrT="[テキスト]"/>
      <dgm:spPr/>
      <dgm:t>
        <a:bodyPr/>
        <a:lstStyle/>
        <a:p>
          <a:r>
            <a:rPr kumimoji="1" lang="ja-JP" altLang="en-US" b="1" dirty="0"/>
            <a:t>大気汚染</a:t>
          </a:r>
        </a:p>
      </dgm:t>
    </dgm:pt>
    <dgm:pt modelId="{0BF9D68E-6E6A-4733-91FF-7B0BCED35A7B}" type="parTrans" cxnId="{293F8E1B-126A-4999-90A5-DED93EDEB8F8}">
      <dgm:prSet/>
      <dgm:spPr/>
      <dgm:t>
        <a:bodyPr/>
        <a:lstStyle/>
        <a:p>
          <a:endParaRPr kumimoji="1" lang="ja-JP" altLang="en-US"/>
        </a:p>
      </dgm:t>
    </dgm:pt>
    <dgm:pt modelId="{138F2871-0239-4FAB-9EC4-5EA87A371456}" type="sibTrans" cxnId="{293F8E1B-126A-4999-90A5-DED93EDEB8F8}">
      <dgm:prSet/>
      <dgm:spPr/>
      <dgm:t>
        <a:bodyPr/>
        <a:lstStyle/>
        <a:p>
          <a:endParaRPr kumimoji="1" lang="ja-JP" altLang="en-US"/>
        </a:p>
      </dgm:t>
    </dgm:pt>
    <dgm:pt modelId="{CA6B7124-AEE6-4C87-B1B4-DC2C74EA9D54}">
      <dgm:prSet phldrT="[テキスト]"/>
      <dgm:spPr/>
      <dgm:t>
        <a:bodyPr/>
        <a:lstStyle/>
        <a:p>
          <a:r>
            <a:rPr kumimoji="1" lang="ja-JP" altLang="en-US" b="1" dirty="0"/>
            <a:t>酸性水の発生</a:t>
          </a:r>
        </a:p>
      </dgm:t>
    </dgm:pt>
    <dgm:pt modelId="{394A0A9F-B8A9-4D72-9B56-ED8CE737B9F9}" type="parTrans" cxnId="{A70C69D2-4F2B-47D3-A8F7-CDC865B69B41}">
      <dgm:prSet/>
      <dgm:spPr/>
      <dgm:t>
        <a:bodyPr/>
        <a:lstStyle/>
        <a:p>
          <a:endParaRPr kumimoji="1" lang="ja-JP" altLang="en-US"/>
        </a:p>
      </dgm:t>
    </dgm:pt>
    <dgm:pt modelId="{86079CDA-D705-43EB-878D-096BB39C2BF4}" type="sibTrans" cxnId="{A70C69D2-4F2B-47D3-A8F7-CDC865B69B41}">
      <dgm:prSet/>
      <dgm:spPr/>
      <dgm:t>
        <a:bodyPr/>
        <a:lstStyle/>
        <a:p>
          <a:endParaRPr kumimoji="1" lang="ja-JP" altLang="en-US"/>
        </a:p>
      </dgm:t>
    </dgm:pt>
    <dgm:pt modelId="{89226983-8F33-4C31-A2DE-2767334A2186}">
      <dgm:prSet phldrT="[テキスト]"/>
      <dgm:spPr/>
      <dgm:t>
        <a:bodyPr/>
        <a:lstStyle/>
        <a:p>
          <a:r>
            <a:rPr kumimoji="1" lang="ja-JP" altLang="en-US" b="1" dirty="0"/>
            <a:t>重金属の溶出</a:t>
          </a:r>
        </a:p>
      </dgm:t>
    </dgm:pt>
    <dgm:pt modelId="{60A49763-FFA6-4B47-BB3F-F0639CA40A18}" type="parTrans" cxnId="{203CB9B1-E34C-4A4A-BC9E-C89600916110}">
      <dgm:prSet/>
      <dgm:spPr/>
      <dgm:t>
        <a:bodyPr/>
        <a:lstStyle/>
        <a:p>
          <a:endParaRPr kumimoji="1" lang="ja-JP" altLang="en-US"/>
        </a:p>
      </dgm:t>
    </dgm:pt>
    <dgm:pt modelId="{A7D62412-8FC2-48DF-923B-EF7389C4D75A}" type="sibTrans" cxnId="{203CB9B1-E34C-4A4A-BC9E-C89600916110}">
      <dgm:prSet/>
      <dgm:spPr/>
      <dgm:t>
        <a:bodyPr/>
        <a:lstStyle/>
        <a:p>
          <a:endParaRPr kumimoji="1" lang="ja-JP" altLang="en-US"/>
        </a:p>
      </dgm:t>
    </dgm:pt>
    <dgm:pt modelId="{A46FF9CD-556E-4C16-951A-49AC5E18FC2D}" type="pres">
      <dgm:prSet presAssocID="{7C1665A1-DCAF-4A44-B8FE-83BB681D1E39}" presName="diagram" presStyleCnt="0">
        <dgm:presLayoutVars>
          <dgm:dir/>
          <dgm:resizeHandles val="exact"/>
        </dgm:presLayoutVars>
      </dgm:prSet>
      <dgm:spPr/>
    </dgm:pt>
    <dgm:pt modelId="{34B2EE64-C595-4632-981D-BCFAEEA25578}" type="pres">
      <dgm:prSet presAssocID="{12042D3C-D6BB-4F46-B4F2-7F0BBEE5FA1A}" presName="node" presStyleLbl="node1" presStyleIdx="0" presStyleCnt="7">
        <dgm:presLayoutVars>
          <dgm:bulletEnabled val="1"/>
        </dgm:presLayoutVars>
      </dgm:prSet>
      <dgm:spPr/>
    </dgm:pt>
    <dgm:pt modelId="{07F1C4B6-5FB6-4CAF-B77A-3030DEC18DEB}" type="pres">
      <dgm:prSet presAssocID="{0F26718E-EF8D-4FE7-8422-264D08F783FE}" presName="sibTrans" presStyleCnt="0"/>
      <dgm:spPr/>
    </dgm:pt>
    <dgm:pt modelId="{ED7CED53-11EC-4D6F-B5FE-EE6509883565}" type="pres">
      <dgm:prSet presAssocID="{2FF3A638-4BE2-4CA0-A09B-B89860CAF959}" presName="node" presStyleLbl="node1" presStyleIdx="1" presStyleCnt="7">
        <dgm:presLayoutVars>
          <dgm:bulletEnabled val="1"/>
        </dgm:presLayoutVars>
      </dgm:prSet>
      <dgm:spPr/>
    </dgm:pt>
    <dgm:pt modelId="{7A29A35F-3331-497F-9596-ECE6A93DB8B0}" type="pres">
      <dgm:prSet presAssocID="{D10C1AE3-2FE6-4CFF-8098-BC624865BCF6}" presName="sibTrans" presStyleCnt="0"/>
      <dgm:spPr/>
    </dgm:pt>
    <dgm:pt modelId="{A92E3FFC-204E-43E6-BF17-D6EA06D2A03D}" type="pres">
      <dgm:prSet presAssocID="{AF7722D8-188B-4F29-A0CA-8DAFAC2D8438}" presName="node" presStyleLbl="node1" presStyleIdx="2" presStyleCnt="7">
        <dgm:presLayoutVars>
          <dgm:bulletEnabled val="1"/>
        </dgm:presLayoutVars>
      </dgm:prSet>
      <dgm:spPr/>
    </dgm:pt>
    <dgm:pt modelId="{1B4D9B6D-A2B9-44F2-AD27-FB83F159BE55}" type="pres">
      <dgm:prSet presAssocID="{ED40DE4E-E105-4525-86C1-5CEC5528E41E}" presName="sibTrans" presStyleCnt="0"/>
      <dgm:spPr/>
    </dgm:pt>
    <dgm:pt modelId="{7095A5CC-299A-416F-832A-BFBF365D6AED}" type="pres">
      <dgm:prSet presAssocID="{5114DAEF-68B5-4D74-B08E-004F56F6D94A}" presName="node" presStyleLbl="node1" presStyleIdx="3" presStyleCnt="7">
        <dgm:presLayoutVars>
          <dgm:bulletEnabled val="1"/>
        </dgm:presLayoutVars>
      </dgm:prSet>
      <dgm:spPr/>
    </dgm:pt>
    <dgm:pt modelId="{236EE6D9-D71A-4769-BF2C-E5F11198732A}" type="pres">
      <dgm:prSet presAssocID="{79D251E3-86F9-4D4F-879F-74BB5974989D}" presName="sibTrans" presStyleCnt="0"/>
      <dgm:spPr/>
    </dgm:pt>
    <dgm:pt modelId="{8D893C48-767C-4352-96F1-48A88052E503}" type="pres">
      <dgm:prSet presAssocID="{0A003D4F-2EA8-4E94-A6BA-23135700C0BE}" presName="node" presStyleLbl="node1" presStyleIdx="4" presStyleCnt="7">
        <dgm:presLayoutVars>
          <dgm:bulletEnabled val="1"/>
        </dgm:presLayoutVars>
      </dgm:prSet>
      <dgm:spPr/>
    </dgm:pt>
    <dgm:pt modelId="{BDC0A19F-6421-4F6A-9560-87E96B71C838}" type="pres">
      <dgm:prSet presAssocID="{138F2871-0239-4FAB-9EC4-5EA87A371456}" presName="sibTrans" presStyleCnt="0"/>
      <dgm:spPr/>
    </dgm:pt>
    <dgm:pt modelId="{F043A2EE-32BF-456A-AAFB-9550B4FE6649}" type="pres">
      <dgm:prSet presAssocID="{CA6B7124-AEE6-4C87-B1B4-DC2C74EA9D54}" presName="node" presStyleLbl="node1" presStyleIdx="5" presStyleCnt="7">
        <dgm:presLayoutVars>
          <dgm:bulletEnabled val="1"/>
        </dgm:presLayoutVars>
      </dgm:prSet>
      <dgm:spPr/>
    </dgm:pt>
    <dgm:pt modelId="{7AACEF38-3D91-43A7-8E11-1E716E3076F6}" type="pres">
      <dgm:prSet presAssocID="{86079CDA-D705-43EB-878D-096BB39C2BF4}" presName="sibTrans" presStyleCnt="0"/>
      <dgm:spPr/>
    </dgm:pt>
    <dgm:pt modelId="{19344446-7D3F-45F1-BA66-B854CB0F0759}" type="pres">
      <dgm:prSet presAssocID="{89226983-8F33-4C31-A2DE-2767334A2186}" presName="node" presStyleLbl="node1" presStyleIdx="6" presStyleCnt="7">
        <dgm:presLayoutVars>
          <dgm:bulletEnabled val="1"/>
        </dgm:presLayoutVars>
      </dgm:prSet>
      <dgm:spPr/>
    </dgm:pt>
  </dgm:ptLst>
  <dgm:cxnLst>
    <dgm:cxn modelId="{3F8B6002-54E7-4424-A148-1C50C90C6EEB}" type="presOf" srcId="{AF7722D8-188B-4F29-A0CA-8DAFAC2D8438}" destId="{A92E3FFC-204E-43E6-BF17-D6EA06D2A03D}" srcOrd="0" destOrd="0" presId="urn:microsoft.com/office/officeart/2005/8/layout/default"/>
    <dgm:cxn modelId="{FAEFA308-94C5-4694-96F3-F83E5420B6C2}" type="presOf" srcId="{7C1665A1-DCAF-4A44-B8FE-83BB681D1E39}" destId="{A46FF9CD-556E-4C16-951A-49AC5E18FC2D}" srcOrd="0" destOrd="0" presId="urn:microsoft.com/office/officeart/2005/8/layout/default"/>
    <dgm:cxn modelId="{36770B0D-6130-4343-895B-8939A91C3A2A}" type="presOf" srcId="{CA6B7124-AEE6-4C87-B1B4-DC2C74EA9D54}" destId="{F043A2EE-32BF-456A-AAFB-9550B4FE6649}" srcOrd="0" destOrd="0" presId="urn:microsoft.com/office/officeart/2005/8/layout/default"/>
    <dgm:cxn modelId="{BBED1E16-BF52-484A-BCE7-AFB7F18900B2}" srcId="{7C1665A1-DCAF-4A44-B8FE-83BB681D1E39}" destId="{AF7722D8-188B-4F29-A0CA-8DAFAC2D8438}" srcOrd="2" destOrd="0" parTransId="{B2B3146A-2295-4FDB-BFDD-76E956FE7764}" sibTransId="{ED40DE4E-E105-4525-86C1-5CEC5528E41E}"/>
    <dgm:cxn modelId="{293F8E1B-126A-4999-90A5-DED93EDEB8F8}" srcId="{7C1665A1-DCAF-4A44-B8FE-83BB681D1E39}" destId="{0A003D4F-2EA8-4E94-A6BA-23135700C0BE}" srcOrd="4" destOrd="0" parTransId="{0BF9D68E-6E6A-4733-91FF-7B0BCED35A7B}" sibTransId="{138F2871-0239-4FAB-9EC4-5EA87A371456}"/>
    <dgm:cxn modelId="{5E2D0422-DEC5-4C4B-8002-D7A52988911E}" srcId="{7C1665A1-DCAF-4A44-B8FE-83BB681D1E39}" destId="{2FF3A638-4BE2-4CA0-A09B-B89860CAF959}" srcOrd="1" destOrd="0" parTransId="{6617F9B5-F90E-404A-B9FB-DB95834B3C6D}" sibTransId="{D10C1AE3-2FE6-4CFF-8098-BC624865BCF6}"/>
    <dgm:cxn modelId="{CBFCDB22-8200-49B7-B664-EA7C4FD59F25}" type="presOf" srcId="{89226983-8F33-4C31-A2DE-2767334A2186}" destId="{19344446-7D3F-45F1-BA66-B854CB0F0759}" srcOrd="0" destOrd="0" presId="urn:microsoft.com/office/officeart/2005/8/layout/default"/>
    <dgm:cxn modelId="{8FB0DA24-F76E-4D30-A78B-64BF00CCC255}" type="presOf" srcId="{2FF3A638-4BE2-4CA0-A09B-B89860CAF959}" destId="{ED7CED53-11EC-4D6F-B5FE-EE6509883565}" srcOrd="0" destOrd="0" presId="urn:microsoft.com/office/officeart/2005/8/layout/default"/>
    <dgm:cxn modelId="{3109B25D-CCE9-45C9-93B9-71A56E18E3F6}" type="presOf" srcId="{12042D3C-D6BB-4F46-B4F2-7F0BBEE5FA1A}" destId="{34B2EE64-C595-4632-981D-BCFAEEA25578}" srcOrd="0" destOrd="0" presId="urn:microsoft.com/office/officeart/2005/8/layout/default"/>
    <dgm:cxn modelId="{782D0D94-92A7-46CF-833E-39584C6DD905}" type="presOf" srcId="{0A003D4F-2EA8-4E94-A6BA-23135700C0BE}" destId="{8D893C48-767C-4352-96F1-48A88052E503}" srcOrd="0" destOrd="0" presId="urn:microsoft.com/office/officeart/2005/8/layout/default"/>
    <dgm:cxn modelId="{203CB9B1-E34C-4A4A-BC9E-C89600916110}" srcId="{7C1665A1-DCAF-4A44-B8FE-83BB681D1E39}" destId="{89226983-8F33-4C31-A2DE-2767334A2186}" srcOrd="6" destOrd="0" parTransId="{60A49763-FFA6-4B47-BB3F-F0639CA40A18}" sibTransId="{A7D62412-8FC2-48DF-923B-EF7389C4D75A}"/>
    <dgm:cxn modelId="{32F9A5CD-5246-42C6-B51A-23079906E34B}" type="presOf" srcId="{5114DAEF-68B5-4D74-B08E-004F56F6D94A}" destId="{7095A5CC-299A-416F-832A-BFBF365D6AED}" srcOrd="0" destOrd="0" presId="urn:microsoft.com/office/officeart/2005/8/layout/default"/>
    <dgm:cxn modelId="{A70C69D2-4F2B-47D3-A8F7-CDC865B69B41}" srcId="{7C1665A1-DCAF-4A44-B8FE-83BB681D1E39}" destId="{CA6B7124-AEE6-4C87-B1B4-DC2C74EA9D54}" srcOrd="5" destOrd="0" parTransId="{394A0A9F-B8A9-4D72-9B56-ED8CE737B9F9}" sibTransId="{86079CDA-D705-43EB-878D-096BB39C2BF4}"/>
    <dgm:cxn modelId="{AB5164D6-C945-4D16-AF62-0DDC6284459C}" srcId="{7C1665A1-DCAF-4A44-B8FE-83BB681D1E39}" destId="{5114DAEF-68B5-4D74-B08E-004F56F6D94A}" srcOrd="3" destOrd="0" parTransId="{0C4DAE1F-4609-4B31-87F2-FB75CA1DA223}" sibTransId="{79D251E3-86F9-4D4F-879F-74BB5974989D}"/>
    <dgm:cxn modelId="{35382BE0-3705-457F-9E9B-5B9D765E2770}" srcId="{7C1665A1-DCAF-4A44-B8FE-83BB681D1E39}" destId="{12042D3C-D6BB-4F46-B4F2-7F0BBEE5FA1A}" srcOrd="0" destOrd="0" parTransId="{0013EBFA-1B57-42FD-86A7-D74BB5AE3992}" sibTransId="{0F26718E-EF8D-4FE7-8422-264D08F783FE}"/>
    <dgm:cxn modelId="{A552A319-D1C6-4CFE-A179-CFF1BB35383E}" type="presParOf" srcId="{A46FF9CD-556E-4C16-951A-49AC5E18FC2D}" destId="{34B2EE64-C595-4632-981D-BCFAEEA25578}" srcOrd="0" destOrd="0" presId="urn:microsoft.com/office/officeart/2005/8/layout/default"/>
    <dgm:cxn modelId="{E5451CDA-C5A8-4658-8628-CA30465BE81D}" type="presParOf" srcId="{A46FF9CD-556E-4C16-951A-49AC5E18FC2D}" destId="{07F1C4B6-5FB6-4CAF-B77A-3030DEC18DEB}" srcOrd="1" destOrd="0" presId="urn:microsoft.com/office/officeart/2005/8/layout/default"/>
    <dgm:cxn modelId="{947852EA-A4BF-4C01-9EEF-3DCD47D9EC01}" type="presParOf" srcId="{A46FF9CD-556E-4C16-951A-49AC5E18FC2D}" destId="{ED7CED53-11EC-4D6F-B5FE-EE6509883565}" srcOrd="2" destOrd="0" presId="urn:microsoft.com/office/officeart/2005/8/layout/default"/>
    <dgm:cxn modelId="{128698F7-D6BD-4831-BF9D-A3CF5956743F}" type="presParOf" srcId="{A46FF9CD-556E-4C16-951A-49AC5E18FC2D}" destId="{7A29A35F-3331-497F-9596-ECE6A93DB8B0}" srcOrd="3" destOrd="0" presId="urn:microsoft.com/office/officeart/2005/8/layout/default"/>
    <dgm:cxn modelId="{436CAFD5-AA78-4969-9EDE-4EF201AB306A}" type="presParOf" srcId="{A46FF9CD-556E-4C16-951A-49AC5E18FC2D}" destId="{A92E3FFC-204E-43E6-BF17-D6EA06D2A03D}" srcOrd="4" destOrd="0" presId="urn:microsoft.com/office/officeart/2005/8/layout/default"/>
    <dgm:cxn modelId="{A4EDDA2C-34E6-4EB0-8EB5-63CFE45D01F2}" type="presParOf" srcId="{A46FF9CD-556E-4C16-951A-49AC5E18FC2D}" destId="{1B4D9B6D-A2B9-44F2-AD27-FB83F159BE55}" srcOrd="5" destOrd="0" presId="urn:microsoft.com/office/officeart/2005/8/layout/default"/>
    <dgm:cxn modelId="{CD184270-D090-4BCA-A86D-EDCD1A393642}" type="presParOf" srcId="{A46FF9CD-556E-4C16-951A-49AC5E18FC2D}" destId="{7095A5CC-299A-416F-832A-BFBF365D6AED}" srcOrd="6" destOrd="0" presId="urn:microsoft.com/office/officeart/2005/8/layout/default"/>
    <dgm:cxn modelId="{31DDCDB1-491D-4CE3-AB09-843A6CEA30D0}" type="presParOf" srcId="{A46FF9CD-556E-4C16-951A-49AC5E18FC2D}" destId="{236EE6D9-D71A-4769-BF2C-E5F11198732A}" srcOrd="7" destOrd="0" presId="urn:microsoft.com/office/officeart/2005/8/layout/default"/>
    <dgm:cxn modelId="{22112C09-B3FB-434B-B790-AC2D4A3A1DBF}" type="presParOf" srcId="{A46FF9CD-556E-4C16-951A-49AC5E18FC2D}" destId="{8D893C48-767C-4352-96F1-48A88052E503}" srcOrd="8" destOrd="0" presId="urn:microsoft.com/office/officeart/2005/8/layout/default"/>
    <dgm:cxn modelId="{BF2C062C-4132-49E3-B66E-DD73E25DD202}" type="presParOf" srcId="{A46FF9CD-556E-4C16-951A-49AC5E18FC2D}" destId="{BDC0A19F-6421-4F6A-9560-87E96B71C838}" srcOrd="9" destOrd="0" presId="urn:microsoft.com/office/officeart/2005/8/layout/default"/>
    <dgm:cxn modelId="{C2797CD9-2D1C-4B12-AC7C-11A44E64A359}" type="presParOf" srcId="{A46FF9CD-556E-4C16-951A-49AC5E18FC2D}" destId="{F043A2EE-32BF-456A-AAFB-9550B4FE6649}" srcOrd="10" destOrd="0" presId="urn:microsoft.com/office/officeart/2005/8/layout/default"/>
    <dgm:cxn modelId="{2E2AADDC-5413-4338-B2A6-6A62C89857C2}" type="presParOf" srcId="{A46FF9CD-556E-4C16-951A-49AC5E18FC2D}" destId="{7AACEF38-3D91-43A7-8E11-1E716E3076F6}" srcOrd="11" destOrd="0" presId="urn:microsoft.com/office/officeart/2005/8/layout/default"/>
    <dgm:cxn modelId="{198F4C68-B30E-4CE4-BB62-B3F7D3FE31BD}" type="presParOf" srcId="{A46FF9CD-556E-4C16-951A-49AC5E18FC2D}" destId="{19344446-7D3F-45F1-BA66-B854CB0F075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08B244-388C-4EF8-AFDE-07E2301BE0A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E6B3325-72F1-45B7-878B-FDDE7BB8DAAB}">
      <dgm:prSet phldrT="[テキスト]" custT="1"/>
      <dgm:spPr/>
      <dgm:t>
        <a:bodyPr/>
        <a:lstStyle/>
        <a:p>
          <a:r>
            <a:rPr kumimoji="1" lang="ja-JP" altLang="en-US" sz="3600" b="1" dirty="0"/>
            <a:t>地下水が路線の計画高よりも高い場合</a:t>
          </a:r>
        </a:p>
      </dgm:t>
    </dgm:pt>
    <dgm:pt modelId="{377BA12A-C4A3-41B4-ADB2-85F47C64D9CB}" type="parTrans" cxnId="{A97A91A3-14F8-444B-921D-D78AB5BA5848}">
      <dgm:prSet/>
      <dgm:spPr/>
      <dgm:t>
        <a:bodyPr/>
        <a:lstStyle/>
        <a:p>
          <a:endParaRPr kumimoji="1" lang="ja-JP" altLang="en-US"/>
        </a:p>
      </dgm:t>
    </dgm:pt>
    <dgm:pt modelId="{7F7B2F1F-FBDD-4DAD-BB64-AA477A22B3D0}" type="sibTrans" cxnId="{A97A91A3-14F8-444B-921D-D78AB5BA5848}">
      <dgm:prSet/>
      <dgm:spPr/>
      <dgm:t>
        <a:bodyPr/>
        <a:lstStyle/>
        <a:p>
          <a:endParaRPr kumimoji="1" lang="ja-JP" altLang="en-US"/>
        </a:p>
      </dgm:t>
    </dgm:pt>
    <dgm:pt modelId="{839C0B70-28E5-4F95-8A16-1F9522968622}">
      <dgm:prSet phldrT="[テキスト]" custT="1"/>
      <dgm:spPr/>
      <dgm:t>
        <a:bodyPr/>
        <a:lstStyle/>
        <a:p>
          <a:r>
            <a:rPr kumimoji="1" lang="ja-JP" altLang="en-US" sz="3600" b="1" dirty="0"/>
            <a:t>坑内から湧水⇒表流水・地下水の枯渇⇒渇水問題（影響圏内にある井戸・ため池など）</a:t>
          </a:r>
        </a:p>
      </dgm:t>
    </dgm:pt>
    <dgm:pt modelId="{14826758-2321-4EAB-9A61-E22FFC041520}" type="parTrans" cxnId="{1683D62F-E549-41AA-BD4E-7670CA76CF72}">
      <dgm:prSet/>
      <dgm:spPr/>
      <dgm:t>
        <a:bodyPr/>
        <a:lstStyle/>
        <a:p>
          <a:endParaRPr kumimoji="1" lang="ja-JP" altLang="en-US"/>
        </a:p>
      </dgm:t>
    </dgm:pt>
    <dgm:pt modelId="{3BB85945-E66A-4004-96C5-F354A209EE29}" type="sibTrans" cxnId="{1683D62F-E549-41AA-BD4E-7670CA76CF72}">
      <dgm:prSet/>
      <dgm:spPr/>
      <dgm:t>
        <a:bodyPr/>
        <a:lstStyle/>
        <a:p>
          <a:endParaRPr kumimoji="1" lang="ja-JP" altLang="en-US"/>
        </a:p>
      </dgm:t>
    </dgm:pt>
    <dgm:pt modelId="{788C1BE3-56BC-4286-A169-58085FE0C291}">
      <dgm:prSet phldrT="[テキスト]" custT="1"/>
      <dgm:spPr/>
      <dgm:t>
        <a:bodyPr/>
        <a:lstStyle/>
        <a:p>
          <a:r>
            <a:rPr kumimoji="1" lang="ja-JP" altLang="en-US" sz="3600" b="1" dirty="0"/>
            <a:t>湧水による利水への影響</a:t>
          </a:r>
        </a:p>
      </dgm:t>
    </dgm:pt>
    <dgm:pt modelId="{FC0E5363-1DED-4B74-B818-923475DD6977}" type="parTrans" cxnId="{BBC6BE81-A011-45F0-8AFC-E43DE05F7234}">
      <dgm:prSet/>
      <dgm:spPr/>
      <dgm:t>
        <a:bodyPr/>
        <a:lstStyle/>
        <a:p>
          <a:endParaRPr kumimoji="1" lang="ja-JP" altLang="en-US"/>
        </a:p>
      </dgm:t>
    </dgm:pt>
    <dgm:pt modelId="{D40B383F-6D69-41D6-B6B5-2AC8DDC33337}" type="sibTrans" cxnId="{BBC6BE81-A011-45F0-8AFC-E43DE05F7234}">
      <dgm:prSet/>
      <dgm:spPr/>
      <dgm:t>
        <a:bodyPr/>
        <a:lstStyle/>
        <a:p>
          <a:endParaRPr kumimoji="1" lang="ja-JP" altLang="en-US"/>
        </a:p>
      </dgm:t>
    </dgm:pt>
    <dgm:pt modelId="{3B17146E-DDFF-45FD-878D-2D65336700E7}">
      <dgm:prSet phldrT="[テキスト]" custT="1"/>
      <dgm:spPr/>
      <dgm:t>
        <a:bodyPr/>
        <a:lstStyle/>
        <a:p>
          <a:r>
            <a:rPr kumimoji="1" lang="ja-JP" altLang="en-US" sz="3600" b="1" dirty="0"/>
            <a:t>地下水の低下、河川水・湖沼水の減少・枯渇⇒樹木などの植物に影響</a:t>
          </a:r>
        </a:p>
      </dgm:t>
    </dgm:pt>
    <dgm:pt modelId="{174CD456-9302-4080-A8D5-A35A29CC6E66}" type="parTrans" cxnId="{E1D5F608-B325-4391-B557-05DC6D63025D}">
      <dgm:prSet/>
      <dgm:spPr/>
      <dgm:t>
        <a:bodyPr/>
        <a:lstStyle/>
        <a:p>
          <a:endParaRPr kumimoji="1" lang="ja-JP" altLang="en-US"/>
        </a:p>
      </dgm:t>
    </dgm:pt>
    <dgm:pt modelId="{DAE5B8F4-0B74-471C-BA5E-7A18AEFD7BC3}" type="sibTrans" cxnId="{E1D5F608-B325-4391-B557-05DC6D63025D}">
      <dgm:prSet/>
      <dgm:spPr/>
      <dgm:t>
        <a:bodyPr/>
        <a:lstStyle/>
        <a:p>
          <a:endParaRPr kumimoji="1" lang="ja-JP" altLang="en-US"/>
        </a:p>
      </dgm:t>
    </dgm:pt>
    <dgm:pt modelId="{BC7CF7DD-AFED-49E2-93A3-DC49839B1F15}" type="pres">
      <dgm:prSet presAssocID="{5008B244-388C-4EF8-AFDE-07E2301BE0A3}" presName="linear" presStyleCnt="0">
        <dgm:presLayoutVars>
          <dgm:animLvl val="lvl"/>
          <dgm:resizeHandles val="exact"/>
        </dgm:presLayoutVars>
      </dgm:prSet>
      <dgm:spPr/>
    </dgm:pt>
    <dgm:pt modelId="{688AF7EB-B795-4A6A-BBEB-528F32CF4C2C}" type="pres">
      <dgm:prSet presAssocID="{7E6B3325-72F1-45B7-878B-FDDE7BB8DAAB}" presName="parentText" presStyleLbl="node1" presStyleIdx="0" presStyleCnt="2">
        <dgm:presLayoutVars>
          <dgm:chMax val="0"/>
          <dgm:bulletEnabled val="1"/>
        </dgm:presLayoutVars>
      </dgm:prSet>
      <dgm:spPr/>
    </dgm:pt>
    <dgm:pt modelId="{3BB36FD0-86C8-40F0-AE76-3865BA2A35CB}" type="pres">
      <dgm:prSet presAssocID="{7E6B3325-72F1-45B7-878B-FDDE7BB8DAAB}" presName="childText" presStyleLbl="revTx" presStyleIdx="0" presStyleCnt="2">
        <dgm:presLayoutVars>
          <dgm:bulletEnabled val="1"/>
        </dgm:presLayoutVars>
      </dgm:prSet>
      <dgm:spPr/>
    </dgm:pt>
    <dgm:pt modelId="{B6D022C8-1E20-4CAF-AEC8-0F067A498291}" type="pres">
      <dgm:prSet presAssocID="{788C1BE3-56BC-4286-A169-58085FE0C291}" presName="parentText" presStyleLbl="node1" presStyleIdx="1" presStyleCnt="2">
        <dgm:presLayoutVars>
          <dgm:chMax val="0"/>
          <dgm:bulletEnabled val="1"/>
        </dgm:presLayoutVars>
      </dgm:prSet>
      <dgm:spPr/>
    </dgm:pt>
    <dgm:pt modelId="{A7C947E4-6D59-476E-8789-529DC444EF64}" type="pres">
      <dgm:prSet presAssocID="{788C1BE3-56BC-4286-A169-58085FE0C291}" presName="childText" presStyleLbl="revTx" presStyleIdx="1" presStyleCnt="2">
        <dgm:presLayoutVars>
          <dgm:bulletEnabled val="1"/>
        </dgm:presLayoutVars>
      </dgm:prSet>
      <dgm:spPr/>
    </dgm:pt>
  </dgm:ptLst>
  <dgm:cxnLst>
    <dgm:cxn modelId="{E1D5F608-B325-4391-B557-05DC6D63025D}" srcId="{788C1BE3-56BC-4286-A169-58085FE0C291}" destId="{3B17146E-DDFF-45FD-878D-2D65336700E7}" srcOrd="0" destOrd="0" parTransId="{174CD456-9302-4080-A8D5-A35A29CC6E66}" sibTransId="{DAE5B8F4-0B74-471C-BA5E-7A18AEFD7BC3}"/>
    <dgm:cxn modelId="{CA37F213-4C16-4C3D-87E9-F1D356681158}" type="presOf" srcId="{7E6B3325-72F1-45B7-878B-FDDE7BB8DAAB}" destId="{688AF7EB-B795-4A6A-BBEB-528F32CF4C2C}" srcOrd="0" destOrd="0" presId="urn:microsoft.com/office/officeart/2005/8/layout/vList2"/>
    <dgm:cxn modelId="{1683D62F-E549-41AA-BD4E-7670CA76CF72}" srcId="{7E6B3325-72F1-45B7-878B-FDDE7BB8DAAB}" destId="{839C0B70-28E5-4F95-8A16-1F9522968622}" srcOrd="0" destOrd="0" parTransId="{14826758-2321-4EAB-9A61-E22FFC041520}" sibTransId="{3BB85945-E66A-4004-96C5-F354A209EE29}"/>
    <dgm:cxn modelId="{8A4E7148-43CD-48AC-BB6C-2BE48EA06AA4}" type="presOf" srcId="{839C0B70-28E5-4F95-8A16-1F9522968622}" destId="{3BB36FD0-86C8-40F0-AE76-3865BA2A35CB}" srcOrd="0" destOrd="0" presId="urn:microsoft.com/office/officeart/2005/8/layout/vList2"/>
    <dgm:cxn modelId="{BBC6BE81-A011-45F0-8AFC-E43DE05F7234}" srcId="{5008B244-388C-4EF8-AFDE-07E2301BE0A3}" destId="{788C1BE3-56BC-4286-A169-58085FE0C291}" srcOrd="1" destOrd="0" parTransId="{FC0E5363-1DED-4B74-B818-923475DD6977}" sibTransId="{D40B383F-6D69-41D6-B6B5-2AC8DDC33337}"/>
    <dgm:cxn modelId="{A97A91A3-14F8-444B-921D-D78AB5BA5848}" srcId="{5008B244-388C-4EF8-AFDE-07E2301BE0A3}" destId="{7E6B3325-72F1-45B7-878B-FDDE7BB8DAAB}" srcOrd="0" destOrd="0" parTransId="{377BA12A-C4A3-41B4-ADB2-85F47C64D9CB}" sibTransId="{7F7B2F1F-FBDD-4DAD-BB64-AA477A22B3D0}"/>
    <dgm:cxn modelId="{60EB02AB-C4C4-4BA2-B13B-F3C1ADDE3D95}" type="presOf" srcId="{5008B244-388C-4EF8-AFDE-07E2301BE0A3}" destId="{BC7CF7DD-AFED-49E2-93A3-DC49839B1F15}" srcOrd="0" destOrd="0" presId="urn:microsoft.com/office/officeart/2005/8/layout/vList2"/>
    <dgm:cxn modelId="{03EE34C0-9523-498F-8624-1DA4E13746D5}" type="presOf" srcId="{788C1BE3-56BC-4286-A169-58085FE0C291}" destId="{B6D022C8-1E20-4CAF-AEC8-0F067A498291}" srcOrd="0" destOrd="0" presId="urn:microsoft.com/office/officeart/2005/8/layout/vList2"/>
    <dgm:cxn modelId="{58E993E9-C75F-4648-B267-919358D6E342}" type="presOf" srcId="{3B17146E-DDFF-45FD-878D-2D65336700E7}" destId="{A7C947E4-6D59-476E-8789-529DC444EF64}" srcOrd="0" destOrd="0" presId="urn:microsoft.com/office/officeart/2005/8/layout/vList2"/>
    <dgm:cxn modelId="{7807559D-5FD0-45CB-9C79-4BF741138EF9}" type="presParOf" srcId="{BC7CF7DD-AFED-49E2-93A3-DC49839B1F15}" destId="{688AF7EB-B795-4A6A-BBEB-528F32CF4C2C}" srcOrd="0" destOrd="0" presId="urn:microsoft.com/office/officeart/2005/8/layout/vList2"/>
    <dgm:cxn modelId="{66676774-FB33-4C67-A51D-9326DFB6FC3F}" type="presParOf" srcId="{BC7CF7DD-AFED-49E2-93A3-DC49839B1F15}" destId="{3BB36FD0-86C8-40F0-AE76-3865BA2A35CB}" srcOrd="1" destOrd="0" presId="urn:microsoft.com/office/officeart/2005/8/layout/vList2"/>
    <dgm:cxn modelId="{7C9D6AF0-19F1-4961-9A91-F52A8A53C240}" type="presParOf" srcId="{BC7CF7DD-AFED-49E2-93A3-DC49839B1F15}" destId="{B6D022C8-1E20-4CAF-AEC8-0F067A498291}" srcOrd="2" destOrd="0" presId="urn:microsoft.com/office/officeart/2005/8/layout/vList2"/>
    <dgm:cxn modelId="{4368113F-1621-4391-A60F-1A19832042F0}" type="presParOf" srcId="{BC7CF7DD-AFED-49E2-93A3-DC49839B1F15}" destId="{A7C947E4-6D59-476E-8789-529DC444EF6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76C980-21A4-4EC8-A89D-92E999934C2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F08F4BF3-C1D4-492E-A527-CEE115C244E9}">
      <dgm:prSet phldrT="[テキスト]"/>
      <dgm:spPr/>
      <dgm:t>
        <a:bodyPr/>
        <a:lstStyle/>
        <a:p>
          <a:r>
            <a:rPr kumimoji="1" lang="ja-JP" altLang="en-US" b="1" dirty="0"/>
            <a:t>地形</a:t>
          </a:r>
        </a:p>
      </dgm:t>
    </dgm:pt>
    <dgm:pt modelId="{BA4CCE3B-6F43-41AC-BC62-73EE57ACA88F}" type="parTrans" cxnId="{B7655408-584C-4C12-86CA-3A2D4622C2DE}">
      <dgm:prSet/>
      <dgm:spPr/>
      <dgm:t>
        <a:bodyPr/>
        <a:lstStyle/>
        <a:p>
          <a:endParaRPr kumimoji="1" lang="ja-JP" altLang="en-US"/>
        </a:p>
      </dgm:t>
    </dgm:pt>
    <dgm:pt modelId="{3C18702A-1F2F-4D84-8142-96B21BFFEE52}" type="sibTrans" cxnId="{B7655408-584C-4C12-86CA-3A2D4622C2DE}">
      <dgm:prSet/>
      <dgm:spPr/>
      <dgm:t>
        <a:bodyPr/>
        <a:lstStyle/>
        <a:p>
          <a:endParaRPr kumimoji="1" lang="ja-JP" altLang="en-US"/>
        </a:p>
      </dgm:t>
    </dgm:pt>
    <dgm:pt modelId="{59E0FB10-723F-4020-BC22-43343F4CBB84}">
      <dgm:prSet phldrT="[テキスト]"/>
      <dgm:spPr/>
      <dgm:t>
        <a:bodyPr/>
        <a:lstStyle/>
        <a:p>
          <a:r>
            <a:rPr kumimoji="1" lang="ja-JP" altLang="en-US" b="1" dirty="0"/>
            <a:t>地質構成および地質構造</a:t>
          </a:r>
        </a:p>
      </dgm:t>
    </dgm:pt>
    <dgm:pt modelId="{D9A5B175-D336-4870-9C5B-A740A2120611}" type="parTrans" cxnId="{E3B0931F-845B-41B4-94CD-23490F3F1CC1}">
      <dgm:prSet/>
      <dgm:spPr/>
      <dgm:t>
        <a:bodyPr/>
        <a:lstStyle/>
        <a:p>
          <a:endParaRPr kumimoji="1" lang="ja-JP" altLang="en-US"/>
        </a:p>
      </dgm:t>
    </dgm:pt>
    <dgm:pt modelId="{5E6B64C6-0320-4054-A854-EAB79BF55D6D}" type="sibTrans" cxnId="{E3B0931F-845B-41B4-94CD-23490F3F1CC1}">
      <dgm:prSet/>
      <dgm:spPr/>
      <dgm:t>
        <a:bodyPr/>
        <a:lstStyle/>
        <a:p>
          <a:endParaRPr kumimoji="1" lang="ja-JP" altLang="en-US"/>
        </a:p>
      </dgm:t>
    </dgm:pt>
    <dgm:pt modelId="{827306AB-1164-4DF2-95B4-AB346958D4DE}">
      <dgm:prSet phldrT="[テキスト]"/>
      <dgm:spPr/>
      <dgm:t>
        <a:bodyPr/>
        <a:lstStyle/>
        <a:p>
          <a:r>
            <a:rPr kumimoji="1" lang="ja-JP" altLang="en-US" b="1" dirty="0"/>
            <a:t>地山の性状</a:t>
          </a:r>
        </a:p>
      </dgm:t>
    </dgm:pt>
    <dgm:pt modelId="{3DC7DE9C-8477-49D8-97E6-0724AE84E5BA}" type="parTrans" cxnId="{D8BACED3-370C-4A74-B45A-5445AF2549B0}">
      <dgm:prSet/>
      <dgm:spPr/>
      <dgm:t>
        <a:bodyPr/>
        <a:lstStyle/>
        <a:p>
          <a:endParaRPr kumimoji="1" lang="ja-JP" altLang="en-US"/>
        </a:p>
      </dgm:t>
    </dgm:pt>
    <dgm:pt modelId="{A5317626-ECF0-4DDA-9532-C4254F89F265}" type="sibTrans" cxnId="{D8BACED3-370C-4A74-B45A-5445AF2549B0}">
      <dgm:prSet/>
      <dgm:spPr/>
      <dgm:t>
        <a:bodyPr/>
        <a:lstStyle/>
        <a:p>
          <a:endParaRPr kumimoji="1" lang="ja-JP" altLang="en-US"/>
        </a:p>
      </dgm:t>
    </dgm:pt>
    <dgm:pt modelId="{57BA4B16-EF6D-4CA7-8747-EDC22B66C2D8}">
      <dgm:prSet phldrT="[テキスト]"/>
      <dgm:spPr/>
      <dgm:t>
        <a:bodyPr/>
        <a:lstStyle/>
        <a:p>
          <a:r>
            <a:rPr kumimoji="1" lang="ja-JP" altLang="en-US" b="1" dirty="0"/>
            <a:t>表流水および地下水</a:t>
          </a:r>
        </a:p>
      </dgm:t>
    </dgm:pt>
    <dgm:pt modelId="{CF7A2696-DDDE-4AFE-8A89-F46E2B675F86}" type="parTrans" cxnId="{A5E7D353-E730-495D-B6B8-FC54874DCC6C}">
      <dgm:prSet/>
      <dgm:spPr/>
      <dgm:t>
        <a:bodyPr/>
        <a:lstStyle/>
        <a:p>
          <a:endParaRPr kumimoji="1" lang="ja-JP" altLang="en-US"/>
        </a:p>
      </dgm:t>
    </dgm:pt>
    <dgm:pt modelId="{E274B17E-DA06-41D9-A132-41B22BF5A2A3}" type="sibTrans" cxnId="{A5E7D353-E730-495D-B6B8-FC54874DCC6C}">
      <dgm:prSet/>
      <dgm:spPr/>
      <dgm:t>
        <a:bodyPr/>
        <a:lstStyle/>
        <a:p>
          <a:endParaRPr kumimoji="1" lang="ja-JP" altLang="en-US"/>
        </a:p>
      </dgm:t>
    </dgm:pt>
    <dgm:pt modelId="{A76B796A-566D-4F87-865E-F2ECAE852898}">
      <dgm:prSet phldrT="[テキスト]"/>
      <dgm:spPr/>
      <dgm:t>
        <a:bodyPr/>
        <a:lstStyle/>
        <a:p>
          <a:r>
            <a:rPr kumimoji="1" lang="ja-JP" altLang="en-US" b="1" dirty="0"/>
            <a:t>岩石・土質の物理的・力学的性質および鉱物・化学的性質</a:t>
          </a:r>
        </a:p>
      </dgm:t>
    </dgm:pt>
    <dgm:pt modelId="{CB413758-0891-4C1A-B355-712290BE55A5}" type="parTrans" cxnId="{4A58D95E-2686-4F4B-9590-DFE791645307}">
      <dgm:prSet/>
      <dgm:spPr/>
      <dgm:t>
        <a:bodyPr/>
        <a:lstStyle/>
        <a:p>
          <a:endParaRPr kumimoji="1" lang="ja-JP" altLang="en-US"/>
        </a:p>
      </dgm:t>
    </dgm:pt>
    <dgm:pt modelId="{FE811C42-5554-4834-A626-B677356D60F0}" type="sibTrans" cxnId="{4A58D95E-2686-4F4B-9590-DFE791645307}">
      <dgm:prSet/>
      <dgm:spPr/>
      <dgm:t>
        <a:bodyPr/>
        <a:lstStyle/>
        <a:p>
          <a:endParaRPr kumimoji="1" lang="ja-JP" altLang="en-US"/>
        </a:p>
      </dgm:t>
    </dgm:pt>
    <dgm:pt modelId="{82BC64AA-CFD8-4EF6-BC62-4111F5BDE6E1}" type="pres">
      <dgm:prSet presAssocID="{3176C980-21A4-4EC8-A89D-92E999934C29}" presName="linear" presStyleCnt="0">
        <dgm:presLayoutVars>
          <dgm:animLvl val="lvl"/>
          <dgm:resizeHandles val="exact"/>
        </dgm:presLayoutVars>
      </dgm:prSet>
      <dgm:spPr/>
    </dgm:pt>
    <dgm:pt modelId="{98A0DC62-F0FE-4546-A500-ACFFE3E44C7D}" type="pres">
      <dgm:prSet presAssocID="{F08F4BF3-C1D4-492E-A527-CEE115C244E9}" presName="parentText" presStyleLbl="node1" presStyleIdx="0" presStyleCnt="5">
        <dgm:presLayoutVars>
          <dgm:chMax val="0"/>
          <dgm:bulletEnabled val="1"/>
        </dgm:presLayoutVars>
      </dgm:prSet>
      <dgm:spPr/>
    </dgm:pt>
    <dgm:pt modelId="{5BC9F017-69C5-44A1-9983-99A1B4D694AB}" type="pres">
      <dgm:prSet presAssocID="{3C18702A-1F2F-4D84-8142-96B21BFFEE52}" presName="spacer" presStyleCnt="0"/>
      <dgm:spPr/>
    </dgm:pt>
    <dgm:pt modelId="{F57CC1C0-66F3-4A0A-8BA5-5D5D9A8E3DBE}" type="pres">
      <dgm:prSet presAssocID="{59E0FB10-723F-4020-BC22-43343F4CBB84}" presName="parentText" presStyleLbl="node1" presStyleIdx="1" presStyleCnt="5">
        <dgm:presLayoutVars>
          <dgm:chMax val="0"/>
          <dgm:bulletEnabled val="1"/>
        </dgm:presLayoutVars>
      </dgm:prSet>
      <dgm:spPr/>
    </dgm:pt>
    <dgm:pt modelId="{FB0B66CA-2B88-406B-B853-DE39934BBB37}" type="pres">
      <dgm:prSet presAssocID="{5E6B64C6-0320-4054-A854-EAB79BF55D6D}" presName="spacer" presStyleCnt="0"/>
      <dgm:spPr/>
    </dgm:pt>
    <dgm:pt modelId="{7F7522B0-2235-4CD4-83E9-70CAB4CF5453}" type="pres">
      <dgm:prSet presAssocID="{827306AB-1164-4DF2-95B4-AB346958D4DE}" presName="parentText" presStyleLbl="node1" presStyleIdx="2" presStyleCnt="5">
        <dgm:presLayoutVars>
          <dgm:chMax val="0"/>
          <dgm:bulletEnabled val="1"/>
        </dgm:presLayoutVars>
      </dgm:prSet>
      <dgm:spPr/>
    </dgm:pt>
    <dgm:pt modelId="{1ECA3961-DFD9-40B1-8C81-2A80421F7B70}" type="pres">
      <dgm:prSet presAssocID="{A5317626-ECF0-4DDA-9532-C4254F89F265}" presName="spacer" presStyleCnt="0"/>
      <dgm:spPr/>
    </dgm:pt>
    <dgm:pt modelId="{3E58016B-D5FD-48F2-82EC-466F242A77FB}" type="pres">
      <dgm:prSet presAssocID="{A76B796A-566D-4F87-865E-F2ECAE852898}" presName="parentText" presStyleLbl="node1" presStyleIdx="3" presStyleCnt="5">
        <dgm:presLayoutVars>
          <dgm:chMax val="0"/>
          <dgm:bulletEnabled val="1"/>
        </dgm:presLayoutVars>
      </dgm:prSet>
      <dgm:spPr/>
    </dgm:pt>
    <dgm:pt modelId="{8209E831-E6AF-49E6-934C-4925C5F911FE}" type="pres">
      <dgm:prSet presAssocID="{FE811C42-5554-4834-A626-B677356D60F0}" presName="spacer" presStyleCnt="0"/>
      <dgm:spPr/>
    </dgm:pt>
    <dgm:pt modelId="{7D68A1BF-BDAF-440A-93DA-CC887A47EC5F}" type="pres">
      <dgm:prSet presAssocID="{57BA4B16-EF6D-4CA7-8747-EDC22B66C2D8}" presName="parentText" presStyleLbl="node1" presStyleIdx="4" presStyleCnt="5">
        <dgm:presLayoutVars>
          <dgm:chMax val="0"/>
          <dgm:bulletEnabled val="1"/>
        </dgm:presLayoutVars>
      </dgm:prSet>
      <dgm:spPr/>
    </dgm:pt>
  </dgm:ptLst>
  <dgm:cxnLst>
    <dgm:cxn modelId="{B7655408-584C-4C12-86CA-3A2D4622C2DE}" srcId="{3176C980-21A4-4EC8-A89D-92E999934C29}" destId="{F08F4BF3-C1D4-492E-A527-CEE115C244E9}" srcOrd="0" destOrd="0" parTransId="{BA4CCE3B-6F43-41AC-BC62-73EE57ACA88F}" sibTransId="{3C18702A-1F2F-4D84-8142-96B21BFFEE52}"/>
    <dgm:cxn modelId="{E3B0931F-845B-41B4-94CD-23490F3F1CC1}" srcId="{3176C980-21A4-4EC8-A89D-92E999934C29}" destId="{59E0FB10-723F-4020-BC22-43343F4CBB84}" srcOrd="1" destOrd="0" parTransId="{D9A5B175-D336-4870-9C5B-A740A2120611}" sibTransId="{5E6B64C6-0320-4054-A854-EAB79BF55D6D}"/>
    <dgm:cxn modelId="{4A58D95E-2686-4F4B-9590-DFE791645307}" srcId="{3176C980-21A4-4EC8-A89D-92E999934C29}" destId="{A76B796A-566D-4F87-865E-F2ECAE852898}" srcOrd="3" destOrd="0" parTransId="{CB413758-0891-4C1A-B355-712290BE55A5}" sibTransId="{FE811C42-5554-4834-A626-B677356D60F0}"/>
    <dgm:cxn modelId="{A5E7D353-E730-495D-B6B8-FC54874DCC6C}" srcId="{3176C980-21A4-4EC8-A89D-92E999934C29}" destId="{57BA4B16-EF6D-4CA7-8747-EDC22B66C2D8}" srcOrd="4" destOrd="0" parTransId="{CF7A2696-DDDE-4AFE-8A89-F46E2B675F86}" sibTransId="{E274B17E-DA06-41D9-A132-41B22BF5A2A3}"/>
    <dgm:cxn modelId="{09C4E283-141B-43B2-AD83-D5E1A384BC37}" type="presOf" srcId="{57BA4B16-EF6D-4CA7-8747-EDC22B66C2D8}" destId="{7D68A1BF-BDAF-440A-93DA-CC887A47EC5F}" srcOrd="0" destOrd="0" presId="urn:microsoft.com/office/officeart/2005/8/layout/vList2"/>
    <dgm:cxn modelId="{441F1797-BF16-4609-9038-19D3B897ED04}" type="presOf" srcId="{827306AB-1164-4DF2-95B4-AB346958D4DE}" destId="{7F7522B0-2235-4CD4-83E9-70CAB4CF5453}" srcOrd="0" destOrd="0" presId="urn:microsoft.com/office/officeart/2005/8/layout/vList2"/>
    <dgm:cxn modelId="{9532B2A3-DE47-4C71-BB99-7D4B2680EBE3}" type="presOf" srcId="{3176C980-21A4-4EC8-A89D-92E999934C29}" destId="{82BC64AA-CFD8-4EF6-BC62-4111F5BDE6E1}" srcOrd="0" destOrd="0" presId="urn:microsoft.com/office/officeart/2005/8/layout/vList2"/>
    <dgm:cxn modelId="{5BF33CBF-57A9-4582-AE39-CDDCE8968CD3}" type="presOf" srcId="{59E0FB10-723F-4020-BC22-43343F4CBB84}" destId="{F57CC1C0-66F3-4A0A-8BA5-5D5D9A8E3DBE}" srcOrd="0" destOrd="0" presId="urn:microsoft.com/office/officeart/2005/8/layout/vList2"/>
    <dgm:cxn modelId="{D8BACED3-370C-4A74-B45A-5445AF2549B0}" srcId="{3176C980-21A4-4EC8-A89D-92E999934C29}" destId="{827306AB-1164-4DF2-95B4-AB346958D4DE}" srcOrd="2" destOrd="0" parTransId="{3DC7DE9C-8477-49D8-97E6-0724AE84E5BA}" sibTransId="{A5317626-ECF0-4DDA-9532-C4254F89F265}"/>
    <dgm:cxn modelId="{2ACDF0DE-DEE7-45C9-B1F5-E6159D1E770F}" type="presOf" srcId="{A76B796A-566D-4F87-865E-F2ECAE852898}" destId="{3E58016B-D5FD-48F2-82EC-466F242A77FB}" srcOrd="0" destOrd="0" presId="urn:microsoft.com/office/officeart/2005/8/layout/vList2"/>
    <dgm:cxn modelId="{840288FA-590E-44F1-AD4A-E3A1821D8EC8}" type="presOf" srcId="{F08F4BF3-C1D4-492E-A527-CEE115C244E9}" destId="{98A0DC62-F0FE-4546-A500-ACFFE3E44C7D}" srcOrd="0" destOrd="0" presId="urn:microsoft.com/office/officeart/2005/8/layout/vList2"/>
    <dgm:cxn modelId="{317F411E-52F2-4C2E-B2FD-D00201359F08}" type="presParOf" srcId="{82BC64AA-CFD8-4EF6-BC62-4111F5BDE6E1}" destId="{98A0DC62-F0FE-4546-A500-ACFFE3E44C7D}" srcOrd="0" destOrd="0" presId="urn:microsoft.com/office/officeart/2005/8/layout/vList2"/>
    <dgm:cxn modelId="{77719292-7056-4869-8300-52A345E0EDDE}" type="presParOf" srcId="{82BC64AA-CFD8-4EF6-BC62-4111F5BDE6E1}" destId="{5BC9F017-69C5-44A1-9983-99A1B4D694AB}" srcOrd="1" destOrd="0" presId="urn:microsoft.com/office/officeart/2005/8/layout/vList2"/>
    <dgm:cxn modelId="{BCCF82F1-861C-4318-83E2-86C558A471C5}" type="presParOf" srcId="{82BC64AA-CFD8-4EF6-BC62-4111F5BDE6E1}" destId="{F57CC1C0-66F3-4A0A-8BA5-5D5D9A8E3DBE}" srcOrd="2" destOrd="0" presId="urn:microsoft.com/office/officeart/2005/8/layout/vList2"/>
    <dgm:cxn modelId="{2924257C-9B69-4AC2-8B45-8B3865353C04}" type="presParOf" srcId="{82BC64AA-CFD8-4EF6-BC62-4111F5BDE6E1}" destId="{FB0B66CA-2B88-406B-B853-DE39934BBB37}" srcOrd="3" destOrd="0" presId="urn:microsoft.com/office/officeart/2005/8/layout/vList2"/>
    <dgm:cxn modelId="{986FD0F9-6ACF-4095-B854-1696A4B7021C}" type="presParOf" srcId="{82BC64AA-CFD8-4EF6-BC62-4111F5BDE6E1}" destId="{7F7522B0-2235-4CD4-83E9-70CAB4CF5453}" srcOrd="4" destOrd="0" presId="urn:microsoft.com/office/officeart/2005/8/layout/vList2"/>
    <dgm:cxn modelId="{FE34CC7C-66C5-48D5-9248-C987CE5F5C4A}" type="presParOf" srcId="{82BC64AA-CFD8-4EF6-BC62-4111F5BDE6E1}" destId="{1ECA3961-DFD9-40B1-8C81-2A80421F7B70}" srcOrd="5" destOrd="0" presId="urn:microsoft.com/office/officeart/2005/8/layout/vList2"/>
    <dgm:cxn modelId="{6B0F07DD-14D7-4995-8B93-FD6B18EE5E50}" type="presParOf" srcId="{82BC64AA-CFD8-4EF6-BC62-4111F5BDE6E1}" destId="{3E58016B-D5FD-48F2-82EC-466F242A77FB}" srcOrd="6" destOrd="0" presId="urn:microsoft.com/office/officeart/2005/8/layout/vList2"/>
    <dgm:cxn modelId="{6B81F3A5-39F4-4149-8244-75F4E41B108F}" type="presParOf" srcId="{82BC64AA-CFD8-4EF6-BC62-4111F5BDE6E1}" destId="{8209E831-E6AF-49E6-934C-4925C5F911FE}" srcOrd="7" destOrd="0" presId="urn:microsoft.com/office/officeart/2005/8/layout/vList2"/>
    <dgm:cxn modelId="{F3F244D6-3771-4F2E-9AA6-3DD017740250}" type="presParOf" srcId="{82BC64AA-CFD8-4EF6-BC62-4111F5BDE6E1}" destId="{7D68A1BF-BDAF-440A-93DA-CC887A47EC5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EB97D55-8CC8-4593-ACB9-21AE8968059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kumimoji="1" lang="ja-JP" altLang="en-US"/>
        </a:p>
      </dgm:t>
    </dgm:pt>
    <dgm:pt modelId="{BC2D952F-D7BD-4BED-B18B-88DFF6AF7C29}">
      <dgm:prSet phldrT="[テキスト]"/>
      <dgm:spPr/>
      <dgm:t>
        <a:bodyPr/>
        <a:lstStyle/>
        <a:p>
          <a:r>
            <a:rPr kumimoji="1" lang="ja-JP" altLang="en-US" b="1" dirty="0"/>
            <a:t>資料調査</a:t>
          </a:r>
        </a:p>
      </dgm:t>
    </dgm:pt>
    <dgm:pt modelId="{B94777A7-A599-4C28-875E-FAD74FA34A90}" type="parTrans" cxnId="{1DC2F811-A7B4-4FF1-9DB2-8F639F61867B}">
      <dgm:prSet/>
      <dgm:spPr/>
      <dgm:t>
        <a:bodyPr/>
        <a:lstStyle/>
        <a:p>
          <a:endParaRPr kumimoji="1" lang="ja-JP" altLang="en-US"/>
        </a:p>
      </dgm:t>
    </dgm:pt>
    <dgm:pt modelId="{F3C79CF3-1DFA-456D-B2B4-53A0290079D0}" type="sibTrans" cxnId="{1DC2F811-A7B4-4FF1-9DB2-8F639F61867B}">
      <dgm:prSet/>
      <dgm:spPr/>
      <dgm:t>
        <a:bodyPr/>
        <a:lstStyle/>
        <a:p>
          <a:endParaRPr kumimoji="1" lang="ja-JP" altLang="en-US"/>
        </a:p>
      </dgm:t>
    </dgm:pt>
    <dgm:pt modelId="{ED1F3D2D-86FA-4AF8-93C1-C34F1E4710D2}">
      <dgm:prSet phldrT="[テキスト]"/>
      <dgm:spPr/>
      <dgm:t>
        <a:bodyPr/>
        <a:lstStyle/>
        <a:p>
          <a:r>
            <a:rPr kumimoji="1" lang="ja-JP" altLang="en-US" b="1" dirty="0"/>
            <a:t>空中写真判読</a:t>
          </a:r>
        </a:p>
      </dgm:t>
    </dgm:pt>
    <dgm:pt modelId="{8FB01B30-E636-48A4-BB8F-C080F14BDC39}" type="parTrans" cxnId="{DA1AFF2C-398E-4AAD-B073-7410F3844B18}">
      <dgm:prSet/>
      <dgm:spPr/>
      <dgm:t>
        <a:bodyPr/>
        <a:lstStyle/>
        <a:p>
          <a:endParaRPr kumimoji="1" lang="ja-JP" altLang="en-US"/>
        </a:p>
      </dgm:t>
    </dgm:pt>
    <dgm:pt modelId="{3EBC4CD0-B694-4F56-8D2B-4C6F00328653}" type="sibTrans" cxnId="{DA1AFF2C-398E-4AAD-B073-7410F3844B18}">
      <dgm:prSet/>
      <dgm:spPr/>
      <dgm:t>
        <a:bodyPr/>
        <a:lstStyle/>
        <a:p>
          <a:endParaRPr kumimoji="1" lang="ja-JP" altLang="en-US"/>
        </a:p>
      </dgm:t>
    </dgm:pt>
    <dgm:pt modelId="{C7DDA609-AAF0-4E31-B2F9-A0396433AE45}">
      <dgm:prSet phldrT="[テキスト]"/>
      <dgm:spPr/>
      <dgm:t>
        <a:bodyPr/>
        <a:lstStyle/>
        <a:p>
          <a:r>
            <a:rPr kumimoji="1" lang="ja-JP" altLang="en-US" b="1" dirty="0"/>
            <a:t>地表地質踏査</a:t>
          </a:r>
        </a:p>
      </dgm:t>
    </dgm:pt>
    <dgm:pt modelId="{1705506A-C212-4324-B3EA-82F03EAED8BA}" type="parTrans" cxnId="{9A774D52-CEEC-44E0-8D49-81BB6F13B5FB}">
      <dgm:prSet/>
      <dgm:spPr/>
      <dgm:t>
        <a:bodyPr/>
        <a:lstStyle/>
        <a:p>
          <a:endParaRPr kumimoji="1" lang="ja-JP" altLang="en-US"/>
        </a:p>
      </dgm:t>
    </dgm:pt>
    <dgm:pt modelId="{77FA034A-F386-4CD7-980B-6876287D094F}" type="sibTrans" cxnId="{9A774D52-CEEC-44E0-8D49-81BB6F13B5FB}">
      <dgm:prSet/>
      <dgm:spPr/>
      <dgm:t>
        <a:bodyPr/>
        <a:lstStyle/>
        <a:p>
          <a:endParaRPr kumimoji="1" lang="ja-JP" altLang="en-US"/>
        </a:p>
      </dgm:t>
    </dgm:pt>
    <dgm:pt modelId="{4C791DA1-47EE-4455-91AE-0C434CD3F51A}">
      <dgm:prSet phldrT="[テキスト]"/>
      <dgm:spPr/>
      <dgm:t>
        <a:bodyPr/>
        <a:lstStyle/>
        <a:p>
          <a:r>
            <a:rPr kumimoji="1" lang="ja-JP" altLang="en-US" b="1" dirty="0"/>
            <a:t>弾性波探査</a:t>
          </a:r>
        </a:p>
      </dgm:t>
    </dgm:pt>
    <dgm:pt modelId="{9339FFC1-25BC-42F6-AF66-BFD8DAACAD9A}" type="parTrans" cxnId="{1D3E0CB6-FC13-411E-9045-C8753570D263}">
      <dgm:prSet/>
      <dgm:spPr/>
      <dgm:t>
        <a:bodyPr/>
        <a:lstStyle/>
        <a:p>
          <a:endParaRPr kumimoji="1" lang="ja-JP" altLang="en-US"/>
        </a:p>
      </dgm:t>
    </dgm:pt>
    <dgm:pt modelId="{DD6620BD-162A-4FC8-90BE-296955B9640C}" type="sibTrans" cxnId="{1D3E0CB6-FC13-411E-9045-C8753570D263}">
      <dgm:prSet/>
      <dgm:spPr/>
      <dgm:t>
        <a:bodyPr/>
        <a:lstStyle/>
        <a:p>
          <a:endParaRPr kumimoji="1" lang="ja-JP" altLang="en-US"/>
        </a:p>
      </dgm:t>
    </dgm:pt>
    <dgm:pt modelId="{27706101-18E8-4503-BF93-0EA83138A2D7}">
      <dgm:prSet phldrT="[テキスト]"/>
      <dgm:spPr/>
      <dgm:t>
        <a:bodyPr/>
        <a:lstStyle/>
        <a:p>
          <a:r>
            <a:rPr kumimoji="1" lang="ja-JP" altLang="en-US" b="1" dirty="0"/>
            <a:t>電気探査</a:t>
          </a:r>
        </a:p>
      </dgm:t>
    </dgm:pt>
    <dgm:pt modelId="{52BCF5DF-AEFC-4074-A03D-2107A85E44B8}" type="parTrans" cxnId="{D82979F0-84A0-4423-94D7-D4BA8805171C}">
      <dgm:prSet/>
      <dgm:spPr/>
      <dgm:t>
        <a:bodyPr/>
        <a:lstStyle/>
        <a:p>
          <a:endParaRPr kumimoji="1" lang="ja-JP" altLang="en-US"/>
        </a:p>
      </dgm:t>
    </dgm:pt>
    <dgm:pt modelId="{DCA055AC-73CE-4015-91F5-5F26ED9ECBCC}" type="sibTrans" cxnId="{D82979F0-84A0-4423-94D7-D4BA8805171C}">
      <dgm:prSet/>
      <dgm:spPr/>
      <dgm:t>
        <a:bodyPr/>
        <a:lstStyle/>
        <a:p>
          <a:endParaRPr kumimoji="1" lang="ja-JP" altLang="en-US"/>
        </a:p>
      </dgm:t>
    </dgm:pt>
    <dgm:pt modelId="{0883DF72-7670-4E80-B745-DD84AE69FDF2}">
      <dgm:prSet phldrT="[テキスト]"/>
      <dgm:spPr/>
      <dgm:t>
        <a:bodyPr/>
        <a:lstStyle/>
        <a:p>
          <a:r>
            <a:rPr kumimoji="1" lang="ja-JP" altLang="en-US" b="1" dirty="0"/>
            <a:t>ボーリング調査</a:t>
          </a:r>
        </a:p>
      </dgm:t>
    </dgm:pt>
    <dgm:pt modelId="{F8930A0E-2B17-4A3C-A7BD-DCAABD30AAE6}" type="parTrans" cxnId="{D4B73632-0A33-4E8E-A526-0409EE90DBC8}">
      <dgm:prSet/>
      <dgm:spPr/>
      <dgm:t>
        <a:bodyPr/>
        <a:lstStyle/>
        <a:p>
          <a:endParaRPr kumimoji="1" lang="ja-JP" altLang="en-US"/>
        </a:p>
      </dgm:t>
    </dgm:pt>
    <dgm:pt modelId="{962360C6-B239-46D9-BA7B-57D9D9DA7C8B}" type="sibTrans" cxnId="{D4B73632-0A33-4E8E-A526-0409EE90DBC8}">
      <dgm:prSet/>
      <dgm:spPr/>
      <dgm:t>
        <a:bodyPr/>
        <a:lstStyle/>
        <a:p>
          <a:endParaRPr kumimoji="1" lang="ja-JP" altLang="en-US"/>
        </a:p>
      </dgm:t>
    </dgm:pt>
    <dgm:pt modelId="{848F888A-3451-41D6-B475-2EEEB0144E98}">
      <dgm:prSet phldrT="[テキスト]"/>
      <dgm:spPr/>
      <dgm:t>
        <a:bodyPr/>
        <a:lstStyle/>
        <a:p>
          <a:r>
            <a:rPr kumimoji="1" lang="ja-JP" altLang="en-US" b="1" dirty="0"/>
            <a:t>標準貫入試験</a:t>
          </a:r>
        </a:p>
      </dgm:t>
    </dgm:pt>
    <dgm:pt modelId="{BE442655-4F52-48FA-8BAD-1C9F25AFC663}" type="parTrans" cxnId="{ECC3346D-0602-4C0F-92DF-99FE0C457914}">
      <dgm:prSet/>
      <dgm:spPr/>
      <dgm:t>
        <a:bodyPr/>
        <a:lstStyle/>
        <a:p>
          <a:endParaRPr kumimoji="1" lang="ja-JP" altLang="en-US"/>
        </a:p>
      </dgm:t>
    </dgm:pt>
    <dgm:pt modelId="{B43B32CF-CA98-47B5-86AC-3BA460BB569C}" type="sibTrans" cxnId="{ECC3346D-0602-4C0F-92DF-99FE0C457914}">
      <dgm:prSet/>
      <dgm:spPr/>
      <dgm:t>
        <a:bodyPr/>
        <a:lstStyle/>
        <a:p>
          <a:endParaRPr kumimoji="1" lang="ja-JP" altLang="en-US"/>
        </a:p>
      </dgm:t>
    </dgm:pt>
    <dgm:pt modelId="{1B32DCCA-A3C2-470F-ADA6-2CE998D98FA0}">
      <dgm:prSet phldrT="[テキスト]"/>
      <dgm:spPr/>
      <dgm:t>
        <a:bodyPr/>
        <a:lstStyle/>
        <a:p>
          <a:r>
            <a:rPr kumimoji="1" lang="ja-JP" altLang="en-US" b="1" dirty="0"/>
            <a:t>孔内載荷試験</a:t>
          </a:r>
        </a:p>
      </dgm:t>
    </dgm:pt>
    <dgm:pt modelId="{26EF422C-8E5B-4A1A-9DB5-AED3599C6C30}" type="parTrans" cxnId="{605E2F76-355F-4FC3-A64E-414C679A084A}">
      <dgm:prSet/>
      <dgm:spPr/>
      <dgm:t>
        <a:bodyPr/>
        <a:lstStyle/>
        <a:p>
          <a:endParaRPr kumimoji="1" lang="ja-JP" altLang="en-US"/>
        </a:p>
      </dgm:t>
    </dgm:pt>
    <dgm:pt modelId="{B08DBE07-C65E-4492-8CFF-74359E58CB34}" type="sibTrans" cxnId="{605E2F76-355F-4FC3-A64E-414C679A084A}">
      <dgm:prSet/>
      <dgm:spPr/>
      <dgm:t>
        <a:bodyPr/>
        <a:lstStyle/>
        <a:p>
          <a:endParaRPr kumimoji="1" lang="ja-JP" altLang="en-US"/>
        </a:p>
      </dgm:t>
    </dgm:pt>
    <dgm:pt modelId="{4B829ED4-DECC-42C4-805F-2F29EC47E6E9}">
      <dgm:prSet phldrT="[テキスト]"/>
      <dgm:spPr/>
      <dgm:t>
        <a:bodyPr/>
        <a:lstStyle/>
        <a:p>
          <a:r>
            <a:rPr kumimoji="1" lang="ja-JP" altLang="en-US" b="1" dirty="0"/>
            <a:t>透水試験</a:t>
          </a:r>
        </a:p>
      </dgm:t>
    </dgm:pt>
    <dgm:pt modelId="{52ED5202-A3F0-41B9-9050-912B0AFB8161}" type="parTrans" cxnId="{E245010B-987D-499E-865F-6D3F767F2672}">
      <dgm:prSet/>
      <dgm:spPr/>
      <dgm:t>
        <a:bodyPr/>
        <a:lstStyle/>
        <a:p>
          <a:endParaRPr kumimoji="1" lang="ja-JP" altLang="en-US"/>
        </a:p>
      </dgm:t>
    </dgm:pt>
    <dgm:pt modelId="{AB12EE2D-ABD5-4D92-848F-0D3CE10F3953}" type="sibTrans" cxnId="{E245010B-987D-499E-865F-6D3F767F2672}">
      <dgm:prSet/>
      <dgm:spPr/>
      <dgm:t>
        <a:bodyPr/>
        <a:lstStyle/>
        <a:p>
          <a:endParaRPr kumimoji="1" lang="ja-JP" altLang="en-US"/>
        </a:p>
      </dgm:t>
    </dgm:pt>
    <dgm:pt modelId="{1843B835-CA49-4187-BA9C-5BAC489D0011}">
      <dgm:prSet phldrT="[テキスト]"/>
      <dgm:spPr/>
      <dgm:t>
        <a:bodyPr/>
        <a:lstStyle/>
        <a:p>
          <a:r>
            <a:rPr kumimoji="1" lang="ja-JP" altLang="en-US" b="1" dirty="0"/>
            <a:t>速度検層（</a:t>
          </a:r>
          <a:r>
            <a:rPr kumimoji="1" lang="en-US" altLang="ja-JP" b="1" dirty="0"/>
            <a:t>PS</a:t>
          </a:r>
          <a:r>
            <a:rPr kumimoji="1" lang="ja-JP" altLang="en-US" b="1" dirty="0"/>
            <a:t>検層）</a:t>
          </a:r>
          <a:endParaRPr kumimoji="1" lang="en-US" altLang="ja-JP" b="1" dirty="0"/>
        </a:p>
      </dgm:t>
    </dgm:pt>
    <dgm:pt modelId="{04982DBE-9A76-4937-AEE2-7DDE2C2CA02B}" type="parTrans" cxnId="{54B77259-8E22-4EEA-8133-6004A1D5AE8E}">
      <dgm:prSet/>
      <dgm:spPr/>
      <dgm:t>
        <a:bodyPr/>
        <a:lstStyle/>
        <a:p>
          <a:endParaRPr kumimoji="1" lang="ja-JP" altLang="en-US"/>
        </a:p>
      </dgm:t>
    </dgm:pt>
    <dgm:pt modelId="{1DDC089A-955C-4378-864F-723DFA03EF6D}" type="sibTrans" cxnId="{54B77259-8E22-4EEA-8133-6004A1D5AE8E}">
      <dgm:prSet/>
      <dgm:spPr/>
      <dgm:t>
        <a:bodyPr/>
        <a:lstStyle/>
        <a:p>
          <a:endParaRPr kumimoji="1" lang="ja-JP" altLang="en-US"/>
        </a:p>
      </dgm:t>
    </dgm:pt>
    <dgm:pt modelId="{80F28D6B-37EF-4886-8C38-F3CFFA4338E4}">
      <dgm:prSet phldrT="[テキスト]"/>
      <dgm:spPr/>
      <dgm:t>
        <a:bodyPr/>
        <a:lstStyle/>
        <a:p>
          <a:r>
            <a:rPr kumimoji="1" lang="ja-JP" altLang="en-US" b="1" dirty="0"/>
            <a:t>電気検層</a:t>
          </a:r>
          <a:endParaRPr kumimoji="1" lang="en-US" altLang="ja-JP" b="1" dirty="0"/>
        </a:p>
      </dgm:t>
    </dgm:pt>
    <dgm:pt modelId="{DCDD5D60-33DF-4B45-8E44-7D947743C4DB}" type="parTrans" cxnId="{20F4C329-153D-43D8-9A84-17B4353072E8}">
      <dgm:prSet/>
      <dgm:spPr/>
      <dgm:t>
        <a:bodyPr/>
        <a:lstStyle/>
        <a:p>
          <a:endParaRPr kumimoji="1" lang="ja-JP" altLang="en-US"/>
        </a:p>
      </dgm:t>
    </dgm:pt>
    <dgm:pt modelId="{3657F2C3-4647-4389-AE0B-8384D3E16361}" type="sibTrans" cxnId="{20F4C329-153D-43D8-9A84-17B4353072E8}">
      <dgm:prSet/>
      <dgm:spPr/>
      <dgm:t>
        <a:bodyPr/>
        <a:lstStyle/>
        <a:p>
          <a:endParaRPr kumimoji="1" lang="ja-JP" altLang="en-US"/>
        </a:p>
      </dgm:t>
    </dgm:pt>
    <dgm:pt modelId="{F188874B-CEF4-423F-AABD-3A29B420162F}">
      <dgm:prSet phldrT="[テキスト]"/>
      <dgm:spPr/>
      <dgm:t>
        <a:bodyPr/>
        <a:lstStyle/>
        <a:p>
          <a:r>
            <a:rPr kumimoji="1" lang="ja-JP" altLang="en-US" b="1" dirty="0"/>
            <a:t>密度検層</a:t>
          </a:r>
          <a:endParaRPr kumimoji="1" lang="en-US" altLang="ja-JP" b="1" dirty="0"/>
        </a:p>
      </dgm:t>
    </dgm:pt>
    <dgm:pt modelId="{1CAE72CB-628D-4243-9AFC-6F506900CAE1}" type="parTrans" cxnId="{E5D5878C-4A32-4004-9563-3F8D3F5FE8BC}">
      <dgm:prSet/>
      <dgm:spPr/>
      <dgm:t>
        <a:bodyPr/>
        <a:lstStyle/>
        <a:p>
          <a:endParaRPr kumimoji="1" lang="ja-JP" altLang="en-US"/>
        </a:p>
      </dgm:t>
    </dgm:pt>
    <dgm:pt modelId="{63E33A8C-22B5-4AF3-B547-2D53FCA471A4}" type="sibTrans" cxnId="{E5D5878C-4A32-4004-9563-3F8D3F5FE8BC}">
      <dgm:prSet/>
      <dgm:spPr/>
      <dgm:t>
        <a:bodyPr/>
        <a:lstStyle/>
        <a:p>
          <a:endParaRPr kumimoji="1" lang="ja-JP" altLang="en-US"/>
        </a:p>
      </dgm:t>
    </dgm:pt>
    <dgm:pt modelId="{FB017A36-F89C-402E-B431-987A0723D12E}">
      <dgm:prSet phldrT="[テキスト]"/>
      <dgm:spPr/>
      <dgm:t>
        <a:bodyPr/>
        <a:lstStyle/>
        <a:p>
          <a:r>
            <a:rPr kumimoji="1" lang="ja-JP" altLang="en-US" b="1" dirty="0"/>
            <a:t>キャリパー検層</a:t>
          </a:r>
          <a:endParaRPr kumimoji="1" lang="en-US" altLang="ja-JP" b="1" dirty="0"/>
        </a:p>
      </dgm:t>
    </dgm:pt>
    <dgm:pt modelId="{52466136-95E9-4312-A75C-F3181B326521}" type="parTrans" cxnId="{F922C438-238B-4A84-B4A5-1CA9993AA32E}">
      <dgm:prSet/>
      <dgm:spPr/>
      <dgm:t>
        <a:bodyPr/>
        <a:lstStyle/>
        <a:p>
          <a:endParaRPr kumimoji="1" lang="ja-JP" altLang="en-US"/>
        </a:p>
      </dgm:t>
    </dgm:pt>
    <dgm:pt modelId="{C6EB090E-D82F-4305-B647-5FA10A4ABE5F}" type="sibTrans" cxnId="{F922C438-238B-4A84-B4A5-1CA9993AA32E}">
      <dgm:prSet/>
      <dgm:spPr/>
      <dgm:t>
        <a:bodyPr/>
        <a:lstStyle/>
        <a:p>
          <a:endParaRPr kumimoji="1" lang="ja-JP" altLang="en-US"/>
        </a:p>
      </dgm:t>
    </dgm:pt>
    <dgm:pt modelId="{2074C4DD-FBB4-4C90-81FE-700C3FCB439B}">
      <dgm:prSet phldrT="[テキスト]"/>
      <dgm:spPr/>
      <dgm:t>
        <a:bodyPr/>
        <a:lstStyle/>
        <a:p>
          <a:r>
            <a:rPr kumimoji="1" lang="ja-JP" altLang="en-US" b="1" dirty="0"/>
            <a:t>地下水検層</a:t>
          </a:r>
          <a:endParaRPr kumimoji="1" lang="en-US" altLang="ja-JP" b="1" dirty="0"/>
        </a:p>
      </dgm:t>
    </dgm:pt>
    <dgm:pt modelId="{606978FA-315B-450F-8129-73A889E4483E}" type="parTrans" cxnId="{62AEB639-7140-458C-B5A1-7A5E3C4AE947}">
      <dgm:prSet/>
      <dgm:spPr/>
      <dgm:t>
        <a:bodyPr/>
        <a:lstStyle/>
        <a:p>
          <a:endParaRPr kumimoji="1" lang="ja-JP" altLang="en-US"/>
        </a:p>
      </dgm:t>
    </dgm:pt>
    <dgm:pt modelId="{0E012175-70F6-4722-AC7F-10581C9A4DCE}" type="sibTrans" cxnId="{62AEB639-7140-458C-B5A1-7A5E3C4AE947}">
      <dgm:prSet/>
      <dgm:spPr/>
      <dgm:t>
        <a:bodyPr/>
        <a:lstStyle/>
        <a:p>
          <a:endParaRPr kumimoji="1" lang="ja-JP" altLang="en-US"/>
        </a:p>
      </dgm:t>
    </dgm:pt>
    <dgm:pt modelId="{C8AA1FF2-990A-4E52-BDC6-2FE812ACBAF7}">
      <dgm:prSet phldrT="[テキスト]"/>
      <dgm:spPr/>
      <dgm:t>
        <a:bodyPr/>
        <a:lstStyle/>
        <a:p>
          <a:r>
            <a:rPr kumimoji="1" lang="ja-JP" altLang="en-US" b="1" dirty="0"/>
            <a:t>ボアホールテレビ</a:t>
          </a:r>
          <a:endParaRPr kumimoji="1" lang="en-US" altLang="ja-JP" b="1" dirty="0"/>
        </a:p>
      </dgm:t>
    </dgm:pt>
    <dgm:pt modelId="{FD033927-5177-45C3-9BF1-5B3B42354D8D}" type="parTrans" cxnId="{4FAFCBDA-64F1-4FBF-BD17-2EF710D3AAC2}">
      <dgm:prSet/>
      <dgm:spPr/>
      <dgm:t>
        <a:bodyPr/>
        <a:lstStyle/>
        <a:p>
          <a:endParaRPr kumimoji="1" lang="ja-JP" altLang="en-US"/>
        </a:p>
      </dgm:t>
    </dgm:pt>
    <dgm:pt modelId="{6DF97776-ECA4-4053-B877-56D20CC8AF06}" type="sibTrans" cxnId="{4FAFCBDA-64F1-4FBF-BD17-2EF710D3AAC2}">
      <dgm:prSet/>
      <dgm:spPr/>
      <dgm:t>
        <a:bodyPr/>
        <a:lstStyle/>
        <a:p>
          <a:endParaRPr kumimoji="1" lang="ja-JP" altLang="en-US"/>
        </a:p>
      </dgm:t>
    </dgm:pt>
    <dgm:pt modelId="{160FF86C-D139-43A5-BE59-B237546AB4E1}">
      <dgm:prSet phldrT="[テキスト]"/>
      <dgm:spPr/>
      <dgm:t>
        <a:bodyPr/>
        <a:lstStyle/>
        <a:p>
          <a:r>
            <a:rPr kumimoji="1" lang="ja-JP" altLang="en-US" b="1" dirty="0"/>
            <a:t>初期地圧測定</a:t>
          </a:r>
          <a:endParaRPr kumimoji="1" lang="en-US" altLang="ja-JP" b="1" dirty="0"/>
        </a:p>
      </dgm:t>
    </dgm:pt>
    <dgm:pt modelId="{85E9C1B0-6B56-4B04-8FA7-E8FF41B2CE60}" type="parTrans" cxnId="{6BCC2ADB-C34E-4D2E-A9D4-B72B8BB20AA4}">
      <dgm:prSet/>
      <dgm:spPr/>
      <dgm:t>
        <a:bodyPr/>
        <a:lstStyle/>
        <a:p>
          <a:endParaRPr kumimoji="1" lang="ja-JP" altLang="en-US"/>
        </a:p>
      </dgm:t>
    </dgm:pt>
    <dgm:pt modelId="{64394F71-D73D-4AD6-9981-7FC7C3058836}" type="sibTrans" cxnId="{6BCC2ADB-C34E-4D2E-A9D4-B72B8BB20AA4}">
      <dgm:prSet/>
      <dgm:spPr/>
      <dgm:t>
        <a:bodyPr/>
        <a:lstStyle/>
        <a:p>
          <a:endParaRPr kumimoji="1" lang="ja-JP" altLang="en-US"/>
        </a:p>
      </dgm:t>
    </dgm:pt>
    <dgm:pt modelId="{3B7B96E9-3C60-4989-836C-23553A736C88}">
      <dgm:prSet phldrT="[テキスト]"/>
      <dgm:spPr/>
      <dgm:t>
        <a:bodyPr/>
        <a:lstStyle/>
        <a:p>
          <a:r>
            <a:rPr kumimoji="1" lang="ja-JP" altLang="en-US" b="1" dirty="0"/>
            <a:t>室内試験</a:t>
          </a:r>
          <a:endParaRPr kumimoji="1" lang="en-US" altLang="ja-JP" b="1" dirty="0"/>
        </a:p>
      </dgm:t>
    </dgm:pt>
    <dgm:pt modelId="{3905D71A-5B10-45B7-B390-4957480D017E}" type="parTrans" cxnId="{9AC49736-FB2B-442B-8B2F-12882E3F7F6F}">
      <dgm:prSet/>
      <dgm:spPr/>
      <dgm:t>
        <a:bodyPr/>
        <a:lstStyle/>
        <a:p>
          <a:endParaRPr kumimoji="1" lang="ja-JP" altLang="en-US"/>
        </a:p>
      </dgm:t>
    </dgm:pt>
    <dgm:pt modelId="{80F88A61-DFE3-4D03-8E60-CD32EAD3A2CE}" type="sibTrans" cxnId="{9AC49736-FB2B-442B-8B2F-12882E3F7F6F}">
      <dgm:prSet/>
      <dgm:spPr/>
      <dgm:t>
        <a:bodyPr/>
        <a:lstStyle/>
        <a:p>
          <a:endParaRPr kumimoji="1" lang="ja-JP" altLang="en-US"/>
        </a:p>
      </dgm:t>
    </dgm:pt>
    <dgm:pt modelId="{ED7D5E6E-D616-4A48-B612-D02C37CA8E9D}" type="pres">
      <dgm:prSet presAssocID="{4EB97D55-8CC8-4593-ACB9-21AE89680594}" presName="diagram" presStyleCnt="0">
        <dgm:presLayoutVars>
          <dgm:dir/>
          <dgm:resizeHandles val="exact"/>
        </dgm:presLayoutVars>
      </dgm:prSet>
      <dgm:spPr/>
    </dgm:pt>
    <dgm:pt modelId="{C2E168E6-3C85-408F-BD9E-25290AC3E9B3}" type="pres">
      <dgm:prSet presAssocID="{BC2D952F-D7BD-4BED-B18B-88DFF6AF7C29}" presName="node" presStyleLbl="node1" presStyleIdx="0" presStyleCnt="17">
        <dgm:presLayoutVars>
          <dgm:bulletEnabled val="1"/>
        </dgm:presLayoutVars>
      </dgm:prSet>
      <dgm:spPr/>
    </dgm:pt>
    <dgm:pt modelId="{6C68047C-BB13-4A4C-9143-689B51237F64}" type="pres">
      <dgm:prSet presAssocID="{F3C79CF3-1DFA-456D-B2B4-53A0290079D0}" presName="sibTrans" presStyleCnt="0"/>
      <dgm:spPr/>
    </dgm:pt>
    <dgm:pt modelId="{F98B9D70-BBDA-4D19-ABC5-5B26A0286148}" type="pres">
      <dgm:prSet presAssocID="{ED1F3D2D-86FA-4AF8-93C1-C34F1E4710D2}" presName="node" presStyleLbl="node1" presStyleIdx="1" presStyleCnt="17" custScaleX="121982">
        <dgm:presLayoutVars>
          <dgm:bulletEnabled val="1"/>
        </dgm:presLayoutVars>
      </dgm:prSet>
      <dgm:spPr/>
    </dgm:pt>
    <dgm:pt modelId="{5678E8D6-D870-46A2-B438-7910C667F25B}" type="pres">
      <dgm:prSet presAssocID="{3EBC4CD0-B694-4F56-8D2B-4C6F00328653}" presName="sibTrans" presStyleCnt="0"/>
      <dgm:spPr/>
    </dgm:pt>
    <dgm:pt modelId="{ACCC9A8A-1C8B-4459-AEBF-920FCD613248}" type="pres">
      <dgm:prSet presAssocID="{C7DDA609-AAF0-4E31-B2F9-A0396433AE45}" presName="node" presStyleLbl="node1" presStyleIdx="2" presStyleCnt="17" custScaleX="134172">
        <dgm:presLayoutVars>
          <dgm:bulletEnabled val="1"/>
        </dgm:presLayoutVars>
      </dgm:prSet>
      <dgm:spPr/>
    </dgm:pt>
    <dgm:pt modelId="{767B968A-DB40-4527-9AF0-D8F8518B7ED8}" type="pres">
      <dgm:prSet presAssocID="{77FA034A-F386-4CD7-980B-6876287D094F}" presName="sibTrans" presStyleCnt="0"/>
      <dgm:spPr/>
    </dgm:pt>
    <dgm:pt modelId="{156128BF-FF48-40A7-B315-0401FB5F8127}" type="pres">
      <dgm:prSet presAssocID="{4C791DA1-47EE-4455-91AE-0C434CD3F51A}" presName="node" presStyleLbl="node1" presStyleIdx="3" presStyleCnt="17">
        <dgm:presLayoutVars>
          <dgm:bulletEnabled val="1"/>
        </dgm:presLayoutVars>
      </dgm:prSet>
      <dgm:spPr/>
    </dgm:pt>
    <dgm:pt modelId="{DE910FDA-13E5-421C-AE53-4116D218AAA6}" type="pres">
      <dgm:prSet presAssocID="{DD6620BD-162A-4FC8-90BE-296955B9640C}" presName="sibTrans" presStyleCnt="0"/>
      <dgm:spPr/>
    </dgm:pt>
    <dgm:pt modelId="{D0BCDC06-52BD-4DA5-9585-5056A29D1DB9}" type="pres">
      <dgm:prSet presAssocID="{27706101-18E8-4503-BF93-0EA83138A2D7}" presName="node" presStyleLbl="node1" presStyleIdx="4" presStyleCnt="17">
        <dgm:presLayoutVars>
          <dgm:bulletEnabled val="1"/>
        </dgm:presLayoutVars>
      </dgm:prSet>
      <dgm:spPr/>
    </dgm:pt>
    <dgm:pt modelId="{70DC8117-8145-42EF-B2A6-1E8A1E9CCE8A}" type="pres">
      <dgm:prSet presAssocID="{DCA055AC-73CE-4015-91F5-5F26ED9ECBCC}" presName="sibTrans" presStyleCnt="0"/>
      <dgm:spPr/>
    </dgm:pt>
    <dgm:pt modelId="{11F06275-7581-41EC-942C-82AD1812837A}" type="pres">
      <dgm:prSet presAssocID="{0883DF72-7670-4E80-B745-DD84AE69FDF2}" presName="node" presStyleLbl="node1" presStyleIdx="5" presStyleCnt="17" custScaleX="177533">
        <dgm:presLayoutVars>
          <dgm:bulletEnabled val="1"/>
        </dgm:presLayoutVars>
      </dgm:prSet>
      <dgm:spPr/>
    </dgm:pt>
    <dgm:pt modelId="{B3FCC772-FE28-4BB3-AFF7-8BC2DF1CC1A4}" type="pres">
      <dgm:prSet presAssocID="{962360C6-B239-46D9-BA7B-57D9D9DA7C8B}" presName="sibTrans" presStyleCnt="0"/>
      <dgm:spPr/>
    </dgm:pt>
    <dgm:pt modelId="{5FC68A8E-E154-454D-B1D4-E886BB2CEED9}" type="pres">
      <dgm:prSet presAssocID="{848F888A-3451-41D6-B475-2EEEB0144E98}" presName="node" presStyleLbl="node1" presStyleIdx="6" presStyleCnt="17" custScaleX="134149">
        <dgm:presLayoutVars>
          <dgm:bulletEnabled val="1"/>
        </dgm:presLayoutVars>
      </dgm:prSet>
      <dgm:spPr/>
    </dgm:pt>
    <dgm:pt modelId="{8B3BBCC9-5C99-48B5-9D8A-2A825BD3FF14}" type="pres">
      <dgm:prSet presAssocID="{B43B32CF-CA98-47B5-86AC-3BA460BB569C}" presName="sibTrans" presStyleCnt="0"/>
      <dgm:spPr/>
    </dgm:pt>
    <dgm:pt modelId="{4B2EA3D1-8E93-4F36-966E-F8ABB89BDB92}" type="pres">
      <dgm:prSet presAssocID="{1B32DCCA-A3C2-470F-ADA6-2CE998D98FA0}" presName="node" presStyleLbl="node1" presStyleIdx="7" presStyleCnt="17" custScaleX="115015">
        <dgm:presLayoutVars>
          <dgm:bulletEnabled val="1"/>
        </dgm:presLayoutVars>
      </dgm:prSet>
      <dgm:spPr/>
    </dgm:pt>
    <dgm:pt modelId="{DA7197BF-E96C-4A7D-989E-244E8CE294E6}" type="pres">
      <dgm:prSet presAssocID="{B08DBE07-C65E-4492-8CFF-74359E58CB34}" presName="sibTrans" presStyleCnt="0"/>
      <dgm:spPr/>
    </dgm:pt>
    <dgm:pt modelId="{A2FB8F64-957A-4985-8F22-B078E2473985}" type="pres">
      <dgm:prSet presAssocID="{4B829ED4-DECC-42C4-805F-2F29EC47E6E9}" presName="node" presStyleLbl="node1" presStyleIdx="8" presStyleCnt="17">
        <dgm:presLayoutVars>
          <dgm:bulletEnabled val="1"/>
        </dgm:presLayoutVars>
      </dgm:prSet>
      <dgm:spPr/>
    </dgm:pt>
    <dgm:pt modelId="{5D27637E-9EAD-4C52-9593-46DD857875EA}" type="pres">
      <dgm:prSet presAssocID="{AB12EE2D-ABD5-4D92-848F-0D3CE10F3953}" presName="sibTrans" presStyleCnt="0"/>
      <dgm:spPr/>
    </dgm:pt>
    <dgm:pt modelId="{E6FEE41C-8750-4F4C-B353-B60401373E42}" type="pres">
      <dgm:prSet presAssocID="{1843B835-CA49-4187-BA9C-5BAC489D0011}" presName="node" presStyleLbl="node1" presStyleIdx="9" presStyleCnt="17">
        <dgm:presLayoutVars>
          <dgm:bulletEnabled val="1"/>
        </dgm:presLayoutVars>
      </dgm:prSet>
      <dgm:spPr/>
    </dgm:pt>
    <dgm:pt modelId="{27CC3C14-18DC-40FB-8B86-FF8F3C69CD79}" type="pres">
      <dgm:prSet presAssocID="{1DDC089A-955C-4378-864F-723DFA03EF6D}" presName="sibTrans" presStyleCnt="0"/>
      <dgm:spPr/>
    </dgm:pt>
    <dgm:pt modelId="{C9F89A93-2042-4004-B067-D6623978E4D8}" type="pres">
      <dgm:prSet presAssocID="{80F28D6B-37EF-4886-8C38-F3CFFA4338E4}" presName="node" presStyleLbl="node1" presStyleIdx="10" presStyleCnt="17">
        <dgm:presLayoutVars>
          <dgm:bulletEnabled val="1"/>
        </dgm:presLayoutVars>
      </dgm:prSet>
      <dgm:spPr/>
    </dgm:pt>
    <dgm:pt modelId="{09A65922-1A8C-4FBC-9218-9208DB0404B5}" type="pres">
      <dgm:prSet presAssocID="{3657F2C3-4647-4389-AE0B-8384D3E16361}" presName="sibTrans" presStyleCnt="0"/>
      <dgm:spPr/>
    </dgm:pt>
    <dgm:pt modelId="{0F8F2F21-2A80-444A-AD4D-ED665DB61C13}" type="pres">
      <dgm:prSet presAssocID="{F188874B-CEF4-423F-AABD-3A29B420162F}" presName="node" presStyleLbl="node1" presStyleIdx="11" presStyleCnt="17">
        <dgm:presLayoutVars>
          <dgm:bulletEnabled val="1"/>
        </dgm:presLayoutVars>
      </dgm:prSet>
      <dgm:spPr/>
    </dgm:pt>
    <dgm:pt modelId="{6C22CD38-A0F5-4321-A06B-C0A41441F7E2}" type="pres">
      <dgm:prSet presAssocID="{63E33A8C-22B5-4AF3-B547-2D53FCA471A4}" presName="sibTrans" presStyleCnt="0"/>
      <dgm:spPr/>
    </dgm:pt>
    <dgm:pt modelId="{A71BD570-AEB0-4D2A-801D-29730CF78009}" type="pres">
      <dgm:prSet presAssocID="{FB017A36-F89C-402E-B431-987A0723D12E}" presName="node" presStyleLbl="node1" presStyleIdx="12" presStyleCnt="17" custScaleX="153333">
        <dgm:presLayoutVars>
          <dgm:bulletEnabled val="1"/>
        </dgm:presLayoutVars>
      </dgm:prSet>
      <dgm:spPr/>
    </dgm:pt>
    <dgm:pt modelId="{E056D734-AD56-4CE1-BC35-56DD2C2D5B8A}" type="pres">
      <dgm:prSet presAssocID="{C6EB090E-D82F-4305-B647-5FA10A4ABE5F}" presName="sibTrans" presStyleCnt="0"/>
      <dgm:spPr/>
    </dgm:pt>
    <dgm:pt modelId="{53F70153-A6AC-4C7E-BA7F-379195B75ACE}" type="pres">
      <dgm:prSet presAssocID="{2074C4DD-FBB4-4C90-81FE-700C3FCB439B}" presName="node" presStyleLbl="node1" presStyleIdx="13" presStyleCnt="17">
        <dgm:presLayoutVars>
          <dgm:bulletEnabled val="1"/>
        </dgm:presLayoutVars>
      </dgm:prSet>
      <dgm:spPr/>
    </dgm:pt>
    <dgm:pt modelId="{CA5A20C4-D921-41D4-9F92-4B38452EEF15}" type="pres">
      <dgm:prSet presAssocID="{0E012175-70F6-4722-AC7F-10581C9A4DCE}" presName="sibTrans" presStyleCnt="0"/>
      <dgm:spPr/>
    </dgm:pt>
    <dgm:pt modelId="{7AE87F98-5EFE-4B88-A6A9-E4173488A42B}" type="pres">
      <dgm:prSet presAssocID="{C8AA1FF2-990A-4E52-BDC6-2FE812ACBAF7}" presName="node" presStyleLbl="node1" presStyleIdx="14" presStyleCnt="17" custScaleX="153800">
        <dgm:presLayoutVars>
          <dgm:bulletEnabled val="1"/>
        </dgm:presLayoutVars>
      </dgm:prSet>
      <dgm:spPr/>
    </dgm:pt>
    <dgm:pt modelId="{6FECCC39-5FB7-48FF-A1C6-B77A9861DFBD}" type="pres">
      <dgm:prSet presAssocID="{6DF97776-ECA4-4053-B877-56D20CC8AF06}" presName="sibTrans" presStyleCnt="0"/>
      <dgm:spPr/>
    </dgm:pt>
    <dgm:pt modelId="{007AD2F2-855E-408F-B3E2-9B6B8E1F0A0A}" type="pres">
      <dgm:prSet presAssocID="{160FF86C-D139-43A5-BE59-B237546AB4E1}" presName="node" presStyleLbl="node1" presStyleIdx="15" presStyleCnt="17" custScaleX="130466">
        <dgm:presLayoutVars>
          <dgm:bulletEnabled val="1"/>
        </dgm:presLayoutVars>
      </dgm:prSet>
      <dgm:spPr/>
    </dgm:pt>
    <dgm:pt modelId="{FAB4CB23-8370-4719-95AA-C510FC7D3870}" type="pres">
      <dgm:prSet presAssocID="{64394F71-D73D-4AD6-9981-7FC7C3058836}" presName="sibTrans" presStyleCnt="0"/>
      <dgm:spPr/>
    </dgm:pt>
    <dgm:pt modelId="{70265EDA-BC01-4FB3-8367-7DE08B51C279}" type="pres">
      <dgm:prSet presAssocID="{3B7B96E9-3C60-4989-836C-23553A736C88}" presName="node" presStyleLbl="node1" presStyleIdx="16" presStyleCnt="17">
        <dgm:presLayoutVars>
          <dgm:bulletEnabled val="1"/>
        </dgm:presLayoutVars>
      </dgm:prSet>
      <dgm:spPr/>
    </dgm:pt>
  </dgm:ptLst>
  <dgm:cxnLst>
    <dgm:cxn modelId="{E245010B-987D-499E-865F-6D3F767F2672}" srcId="{4EB97D55-8CC8-4593-ACB9-21AE89680594}" destId="{4B829ED4-DECC-42C4-805F-2F29EC47E6E9}" srcOrd="8" destOrd="0" parTransId="{52ED5202-A3F0-41B9-9050-912B0AFB8161}" sibTransId="{AB12EE2D-ABD5-4D92-848F-0D3CE10F3953}"/>
    <dgm:cxn modelId="{D01E400B-3628-4A29-ACFA-82A1324865F1}" type="presOf" srcId="{ED1F3D2D-86FA-4AF8-93C1-C34F1E4710D2}" destId="{F98B9D70-BBDA-4D19-ABC5-5B26A0286148}" srcOrd="0" destOrd="0" presId="urn:microsoft.com/office/officeart/2005/8/layout/default"/>
    <dgm:cxn modelId="{1DC2F811-A7B4-4FF1-9DB2-8F639F61867B}" srcId="{4EB97D55-8CC8-4593-ACB9-21AE89680594}" destId="{BC2D952F-D7BD-4BED-B18B-88DFF6AF7C29}" srcOrd="0" destOrd="0" parTransId="{B94777A7-A599-4C28-875E-FAD74FA34A90}" sibTransId="{F3C79CF3-1DFA-456D-B2B4-53A0290079D0}"/>
    <dgm:cxn modelId="{76F91E24-6491-415A-866B-EDD2F77BC91B}" type="presOf" srcId="{27706101-18E8-4503-BF93-0EA83138A2D7}" destId="{D0BCDC06-52BD-4DA5-9585-5056A29D1DB9}" srcOrd="0" destOrd="0" presId="urn:microsoft.com/office/officeart/2005/8/layout/default"/>
    <dgm:cxn modelId="{E908EA25-1299-40CF-AA5A-922FE8FC45C2}" type="presOf" srcId="{1B32DCCA-A3C2-470F-ADA6-2CE998D98FA0}" destId="{4B2EA3D1-8E93-4F36-966E-F8ABB89BDB92}" srcOrd="0" destOrd="0" presId="urn:microsoft.com/office/officeart/2005/8/layout/default"/>
    <dgm:cxn modelId="{20F4C329-153D-43D8-9A84-17B4353072E8}" srcId="{4EB97D55-8CC8-4593-ACB9-21AE89680594}" destId="{80F28D6B-37EF-4886-8C38-F3CFFA4338E4}" srcOrd="10" destOrd="0" parTransId="{DCDD5D60-33DF-4B45-8E44-7D947743C4DB}" sibTransId="{3657F2C3-4647-4389-AE0B-8384D3E16361}"/>
    <dgm:cxn modelId="{DA1AFF2C-398E-4AAD-B073-7410F3844B18}" srcId="{4EB97D55-8CC8-4593-ACB9-21AE89680594}" destId="{ED1F3D2D-86FA-4AF8-93C1-C34F1E4710D2}" srcOrd="1" destOrd="0" parTransId="{8FB01B30-E636-48A4-BB8F-C080F14BDC39}" sibTransId="{3EBC4CD0-B694-4F56-8D2B-4C6F00328653}"/>
    <dgm:cxn modelId="{8C15122E-5154-4EB7-9F8F-938B78525D85}" type="presOf" srcId="{4EB97D55-8CC8-4593-ACB9-21AE89680594}" destId="{ED7D5E6E-D616-4A48-B612-D02C37CA8E9D}" srcOrd="0" destOrd="0" presId="urn:microsoft.com/office/officeart/2005/8/layout/default"/>
    <dgm:cxn modelId="{D4B73632-0A33-4E8E-A526-0409EE90DBC8}" srcId="{4EB97D55-8CC8-4593-ACB9-21AE89680594}" destId="{0883DF72-7670-4E80-B745-DD84AE69FDF2}" srcOrd="5" destOrd="0" parTransId="{F8930A0E-2B17-4A3C-A7BD-DCAABD30AAE6}" sibTransId="{962360C6-B239-46D9-BA7B-57D9D9DA7C8B}"/>
    <dgm:cxn modelId="{9AC49736-FB2B-442B-8B2F-12882E3F7F6F}" srcId="{4EB97D55-8CC8-4593-ACB9-21AE89680594}" destId="{3B7B96E9-3C60-4989-836C-23553A736C88}" srcOrd="16" destOrd="0" parTransId="{3905D71A-5B10-45B7-B390-4957480D017E}" sibTransId="{80F88A61-DFE3-4D03-8E60-CD32EAD3A2CE}"/>
    <dgm:cxn modelId="{F922C438-238B-4A84-B4A5-1CA9993AA32E}" srcId="{4EB97D55-8CC8-4593-ACB9-21AE89680594}" destId="{FB017A36-F89C-402E-B431-987A0723D12E}" srcOrd="12" destOrd="0" parTransId="{52466136-95E9-4312-A75C-F3181B326521}" sibTransId="{C6EB090E-D82F-4305-B647-5FA10A4ABE5F}"/>
    <dgm:cxn modelId="{62AEB639-7140-458C-B5A1-7A5E3C4AE947}" srcId="{4EB97D55-8CC8-4593-ACB9-21AE89680594}" destId="{2074C4DD-FBB4-4C90-81FE-700C3FCB439B}" srcOrd="13" destOrd="0" parTransId="{606978FA-315B-450F-8129-73A889E4483E}" sibTransId="{0E012175-70F6-4722-AC7F-10581C9A4DCE}"/>
    <dgm:cxn modelId="{C31D935E-9E0F-47F7-9ACC-08D315339FFB}" type="presOf" srcId="{4C791DA1-47EE-4455-91AE-0C434CD3F51A}" destId="{156128BF-FF48-40A7-B315-0401FB5F8127}" srcOrd="0" destOrd="0" presId="urn:microsoft.com/office/officeart/2005/8/layout/default"/>
    <dgm:cxn modelId="{ECC3346D-0602-4C0F-92DF-99FE0C457914}" srcId="{4EB97D55-8CC8-4593-ACB9-21AE89680594}" destId="{848F888A-3451-41D6-B475-2EEEB0144E98}" srcOrd="6" destOrd="0" parTransId="{BE442655-4F52-48FA-8BAD-1C9F25AFC663}" sibTransId="{B43B32CF-CA98-47B5-86AC-3BA460BB569C}"/>
    <dgm:cxn modelId="{C8753670-4960-4C39-835B-1F1E4C268C66}" type="presOf" srcId="{C7DDA609-AAF0-4E31-B2F9-A0396433AE45}" destId="{ACCC9A8A-1C8B-4459-AEBF-920FCD613248}" srcOrd="0" destOrd="0" presId="urn:microsoft.com/office/officeart/2005/8/layout/default"/>
    <dgm:cxn modelId="{9A774D52-CEEC-44E0-8D49-81BB6F13B5FB}" srcId="{4EB97D55-8CC8-4593-ACB9-21AE89680594}" destId="{C7DDA609-AAF0-4E31-B2F9-A0396433AE45}" srcOrd="2" destOrd="0" parTransId="{1705506A-C212-4324-B3EA-82F03EAED8BA}" sibTransId="{77FA034A-F386-4CD7-980B-6876287D094F}"/>
    <dgm:cxn modelId="{605E2F76-355F-4FC3-A64E-414C679A084A}" srcId="{4EB97D55-8CC8-4593-ACB9-21AE89680594}" destId="{1B32DCCA-A3C2-470F-ADA6-2CE998D98FA0}" srcOrd="7" destOrd="0" parTransId="{26EF422C-8E5B-4A1A-9DB5-AED3599C6C30}" sibTransId="{B08DBE07-C65E-4492-8CFF-74359E58CB34}"/>
    <dgm:cxn modelId="{F2526959-C6C6-4DF0-9581-57EA01A57AD6}" type="presOf" srcId="{3B7B96E9-3C60-4989-836C-23553A736C88}" destId="{70265EDA-BC01-4FB3-8367-7DE08B51C279}" srcOrd="0" destOrd="0" presId="urn:microsoft.com/office/officeart/2005/8/layout/default"/>
    <dgm:cxn modelId="{54B77259-8E22-4EEA-8133-6004A1D5AE8E}" srcId="{4EB97D55-8CC8-4593-ACB9-21AE89680594}" destId="{1843B835-CA49-4187-BA9C-5BAC489D0011}" srcOrd="9" destOrd="0" parTransId="{04982DBE-9A76-4937-AEE2-7DDE2C2CA02B}" sibTransId="{1DDC089A-955C-4378-864F-723DFA03EF6D}"/>
    <dgm:cxn modelId="{E5D5878C-4A32-4004-9563-3F8D3F5FE8BC}" srcId="{4EB97D55-8CC8-4593-ACB9-21AE89680594}" destId="{F188874B-CEF4-423F-AABD-3A29B420162F}" srcOrd="11" destOrd="0" parTransId="{1CAE72CB-628D-4243-9AFC-6F506900CAE1}" sibTransId="{63E33A8C-22B5-4AF3-B547-2D53FCA471A4}"/>
    <dgm:cxn modelId="{61ED0394-2BCD-4873-A0FE-A61EED2BC10C}" type="presOf" srcId="{160FF86C-D139-43A5-BE59-B237546AB4E1}" destId="{007AD2F2-855E-408F-B3E2-9B6B8E1F0A0A}" srcOrd="0" destOrd="0" presId="urn:microsoft.com/office/officeart/2005/8/layout/default"/>
    <dgm:cxn modelId="{5649AD9B-B474-437B-8B20-7380A54B76FA}" type="presOf" srcId="{848F888A-3451-41D6-B475-2EEEB0144E98}" destId="{5FC68A8E-E154-454D-B1D4-E886BB2CEED9}" srcOrd="0" destOrd="0" presId="urn:microsoft.com/office/officeart/2005/8/layout/default"/>
    <dgm:cxn modelId="{3D0DA6A2-FE3C-4F0A-96A7-3B4E36B44DF3}" type="presOf" srcId="{FB017A36-F89C-402E-B431-987A0723D12E}" destId="{A71BD570-AEB0-4D2A-801D-29730CF78009}" srcOrd="0" destOrd="0" presId="urn:microsoft.com/office/officeart/2005/8/layout/default"/>
    <dgm:cxn modelId="{71ACF0B2-AB7B-4638-9FAE-AA75F6C7AD71}" type="presOf" srcId="{4B829ED4-DECC-42C4-805F-2F29EC47E6E9}" destId="{A2FB8F64-957A-4985-8F22-B078E2473985}" srcOrd="0" destOrd="0" presId="urn:microsoft.com/office/officeart/2005/8/layout/default"/>
    <dgm:cxn modelId="{FAB6EAB3-C138-44BB-9592-6968AFAA54C6}" type="presOf" srcId="{0883DF72-7670-4E80-B745-DD84AE69FDF2}" destId="{11F06275-7581-41EC-942C-82AD1812837A}" srcOrd="0" destOrd="0" presId="urn:microsoft.com/office/officeart/2005/8/layout/default"/>
    <dgm:cxn modelId="{1D3E0CB6-FC13-411E-9045-C8753570D263}" srcId="{4EB97D55-8CC8-4593-ACB9-21AE89680594}" destId="{4C791DA1-47EE-4455-91AE-0C434CD3F51A}" srcOrd="3" destOrd="0" parTransId="{9339FFC1-25BC-42F6-AF66-BFD8DAACAD9A}" sibTransId="{DD6620BD-162A-4FC8-90BE-296955B9640C}"/>
    <dgm:cxn modelId="{49934AB6-F6B9-4732-9316-AA53020788E8}" type="presOf" srcId="{2074C4DD-FBB4-4C90-81FE-700C3FCB439B}" destId="{53F70153-A6AC-4C7E-BA7F-379195B75ACE}" srcOrd="0" destOrd="0" presId="urn:microsoft.com/office/officeart/2005/8/layout/default"/>
    <dgm:cxn modelId="{991BB5B8-F6AA-4CBD-8880-A452A68CAACB}" type="presOf" srcId="{F188874B-CEF4-423F-AABD-3A29B420162F}" destId="{0F8F2F21-2A80-444A-AD4D-ED665DB61C13}" srcOrd="0" destOrd="0" presId="urn:microsoft.com/office/officeart/2005/8/layout/default"/>
    <dgm:cxn modelId="{3D1E01BC-40E8-4C19-A907-0A74964A198B}" type="presOf" srcId="{BC2D952F-D7BD-4BED-B18B-88DFF6AF7C29}" destId="{C2E168E6-3C85-408F-BD9E-25290AC3E9B3}" srcOrd="0" destOrd="0" presId="urn:microsoft.com/office/officeart/2005/8/layout/default"/>
    <dgm:cxn modelId="{F81E87BC-ADD5-4090-ACEB-9A79023B0BE9}" type="presOf" srcId="{1843B835-CA49-4187-BA9C-5BAC489D0011}" destId="{E6FEE41C-8750-4F4C-B353-B60401373E42}" srcOrd="0" destOrd="0" presId="urn:microsoft.com/office/officeart/2005/8/layout/default"/>
    <dgm:cxn modelId="{28A2BCDA-2A9E-4F47-AD14-D8642D2B23EE}" type="presOf" srcId="{80F28D6B-37EF-4886-8C38-F3CFFA4338E4}" destId="{C9F89A93-2042-4004-B067-D6623978E4D8}" srcOrd="0" destOrd="0" presId="urn:microsoft.com/office/officeart/2005/8/layout/default"/>
    <dgm:cxn modelId="{4FAFCBDA-64F1-4FBF-BD17-2EF710D3AAC2}" srcId="{4EB97D55-8CC8-4593-ACB9-21AE89680594}" destId="{C8AA1FF2-990A-4E52-BDC6-2FE812ACBAF7}" srcOrd="14" destOrd="0" parTransId="{FD033927-5177-45C3-9BF1-5B3B42354D8D}" sibTransId="{6DF97776-ECA4-4053-B877-56D20CC8AF06}"/>
    <dgm:cxn modelId="{6BCC2ADB-C34E-4D2E-A9D4-B72B8BB20AA4}" srcId="{4EB97D55-8CC8-4593-ACB9-21AE89680594}" destId="{160FF86C-D139-43A5-BE59-B237546AB4E1}" srcOrd="15" destOrd="0" parTransId="{85E9C1B0-6B56-4B04-8FA7-E8FF41B2CE60}" sibTransId="{64394F71-D73D-4AD6-9981-7FC7C3058836}"/>
    <dgm:cxn modelId="{9C1903EA-9506-4682-846D-DA127231F32F}" type="presOf" srcId="{C8AA1FF2-990A-4E52-BDC6-2FE812ACBAF7}" destId="{7AE87F98-5EFE-4B88-A6A9-E4173488A42B}" srcOrd="0" destOrd="0" presId="urn:microsoft.com/office/officeart/2005/8/layout/default"/>
    <dgm:cxn modelId="{D82979F0-84A0-4423-94D7-D4BA8805171C}" srcId="{4EB97D55-8CC8-4593-ACB9-21AE89680594}" destId="{27706101-18E8-4503-BF93-0EA83138A2D7}" srcOrd="4" destOrd="0" parTransId="{52BCF5DF-AEFC-4074-A03D-2107A85E44B8}" sibTransId="{DCA055AC-73CE-4015-91F5-5F26ED9ECBCC}"/>
    <dgm:cxn modelId="{744F4AD7-3259-4EB9-B8C9-9F0BED4E5A6A}" type="presParOf" srcId="{ED7D5E6E-D616-4A48-B612-D02C37CA8E9D}" destId="{C2E168E6-3C85-408F-BD9E-25290AC3E9B3}" srcOrd="0" destOrd="0" presId="urn:microsoft.com/office/officeart/2005/8/layout/default"/>
    <dgm:cxn modelId="{C9AD159C-19D4-4F7F-A57E-ABE71021527C}" type="presParOf" srcId="{ED7D5E6E-D616-4A48-B612-D02C37CA8E9D}" destId="{6C68047C-BB13-4A4C-9143-689B51237F64}" srcOrd="1" destOrd="0" presId="urn:microsoft.com/office/officeart/2005/8/layout/default"/>
    <dgm:cxn modelId="{D4F67715-4068-4063-87AA-FA21636C7BB1}" type="presParOf" srcId="{ED7D5E6E-D616-4A48-B612-D02C37CA8E9D}" destId="{F98B9D70-BBDA-4D19-ABC5-5B26A0286148}" srcOrd="2" destOrd="0" presId="urn:microsoft.com/office/officeart/2005/8/layout/default"/>
    <dgm:cxn modelId="{CD067722-0E8F-4368-B9F4-36B8AB1EEC27}" type="presParOf" srcId="{ED7D5E6E-D616-4A48-B612-D02C37CA8E9D}" destId="{5678E8D6-D870-46A2-B438-7910C667F25B}" srcOrd="3" destOrd="0" presId="urn:microsoft.com/office/officeart/2005/8/layout/default"/>
    <dgm:cxn modelId="{49793978-D264-403A-9E49-614CF36FBAAD}" type="presParOf" srcId="{ED7D5E6E-D616-4A48-B612-D02C37CA8E9D}" destId="{ACCC9A8A-1C8B-4459-AEBF-920FCD613248}" srcOrd="4" destOrd="0" presId="urn:microsoft.com/office/officeart/2005/8/layout/default"/>
    <dgm:cxn modelId="{CB173043-FFBA-459C-A8DB-96C719154FDD}" type="presParOf" srcId="{ED7D5E6E-D616-4A48-B612-D02C37CA8E9D}" destId="{767B968A-DB40-4527-9AF0-D8F8518B7ED8}" srcOrd="5" destOrd="0" presId="urn:microsoft.com/office/officeart/2005/8/layout/default"/>
    <dgm:cxn modelId="{7B1B0AFF-8290-4FE3-9B4E-A0E7DC9BA530}" type="presParOf" srcId="{ED7D5E6E-D616-4A48-B612-D02C37CA8E9D}" destId="{156128BF-FF48-40A7-B315-0401FB5F8127}" srcOrd="6" destOrd="0" presId="urn:microsoft.com/office/officeart/2005/8/layout/default"/>
    <dgm:cxn modelId="{F653F2BF-75C4-4B24-B73B-1C887C6C8099}" type="presParOf" srcId="{ED7D5E6E-D616-4A48-B612-D02C37CA8E9D}" destId="{DE910FDA-13E5-421C-AE53-4116D218AAA6}" srcOrd="7" destOrd="0" presId="urn:microsoft.com/office/officeart/2005/8/layout/default"/>
    <dgm:cxn modelId="{4190833F-4F38-4733-9A91-3E299334685E}" type="presParOf" srcId="{ED7D5E6E-D616-4A48-B612-D02C37CA8E9D}" destId="{D0BCDC06-52BD-4DA5-9585-5056A29D1DB9}" srcOrd="8" destOrd="0" presId="urn:microsoft.com/office/officeart/2005/8/layout/default"/>
    <dgm:cxn modelId="{4B857A2F-5A59-41F3-9B29-DFF9A3967F95}" type="presParOf" srcId="{ED7D5E6E-D616-4A48-B612-D02C37CA8E9D}" destId="{70DC8117-8145-42EF-B2A6-1E8A1E9CCE8A}" srcOrd="9" destOrd="0" presId="urn:microsoft.com/office/officeart/2005/8/layout/default"/>
    <dgm:cxn modelId="{4A7BC7F6-2D75-4EB8-8573-31B299BD47C2}" type="presParOf" srcId="{ED7D5E6E-D616-4A48-B612-D02C37CA8E9D}" destId="{11F06275-7581-41EC-942C-82AD1812837A}" srcOrd="10" destOrd="0" presId="urn:microsoft.com/office/officeart/2005/8/layout/default"/>
    <dgm:cxn modelId="{7362F82C-51E5-4849-855E-AD20347616BB}" type="presParOf" srcId="{ED7D5E6E-D616-4A48-B612-D02C37CA8E9D}" destId="{B3FCC772-FE28-4BB3-AFF7-8BC2DF1CC1A4}" srcOrd="11" destOrd="0" presId="urn:microsoft.com/office/officeart/2005/8/layout/default"/>
    <dgm:cxn modelId="{55408887-3484-4518-BF75-EFF65BF2821D}" type="presParOf" srcId="{ED7D5E6E-D616-4A48-B612-D02C37CA8E9D}" destId="{5FC68A8E-E154-454D-B1D4-E886BB2CEED9}" srcOrd="12" destOrd="0" presId="urn:microsoft.com/office/officeart/2005/8/layout/default"/>
    <dgm:cxn modelId="{058D73BE-2718-46F8-9A20-65B2AE12A168}" type="presParOf" srcId="{ED7D5E6E-D616-4A48-B612-D02C37CA8E9D}" destId="{8B3BBCC9-5C99-48B5-9D8A-2A825BD3FF14}" srcOrd="13" destOrd="0" presId="urn:microsoft.com/office/officeart/2005/8/layout/default"/>
    <dgm:cxn modelId="{EC7E7284-BF86-4B9D-B28D-30C099B77D19}" type="presParOf" srcId="{ED7D5E6E-D616-4A48-B612-D02C37CA8E9D}" destId="{4B2EA3D1-8E93-4F36-966E-F8ABB89BDB92}" srcOrd="14" destOrd="0" presId="urn:microsoft.com/office/officeart/2005/8/layout/default"/>
    <dgm:cxn modelId="{57A0FBB7-FDAE-4141-B06A-C287B7FBB346}" type="presParOf" srcId="{ED7D5E6E-D616-4A48-B612-D02C37CA8E9D}" destId="{DA7197BF-E96C-4A7D-989E-244E8CE294E6}" srcOrd="15" destOrd="0" presId="urn:microsoft.com/office/officeart/2005/8/layout/default"/>
    <dgm:cxn modelId="{D11910E2-A8FC-41F1-80CD-18AB6729792A}" type="presParOf" srcId="{ED7D5E6E-D616-4A48-B612-D02C37CA8E9D}" destId="{A2FB8F64-957A-4985-8F22-B078E2473985}" srcOrd="16" destOrd="0" presId="urn:microsoft.com/office/officeart/2005/8/layout/default"/>
    <dgm:cxn modelId="{3E920824-8379-4925-8C0C-7D02B0CA2BDD}" type="presParOf" srcId="{ED7D5E6E-D616-4A48-B612-D02C37CA8E9D}" destId="{5D27637E-9EAD-4C52-9593-46DD857875EA}" srcOrd="17" destOrd="0" presId="urn:microsoft.com/office/officeart/2005/8/layout/default"/>
    <dgm:cxn modelId="{7788B8AF-4EB8-4735-8710-461CCCAFAB4D}" type="presParOf" srcId="{ED7D5E6E-D616-4A48-B612-D02C37CA8E9D}" destId="{E6FEE41C-8750-4F4C-B353-B60401373E42}" srcOrd="18" destOrd="0" presId="urn:microsoft.com/office/officeart/2005/8/layout/default"/>
    <dgm:cxn modelId="{EA6C6447-C7A0-4A70-93D8-3D8140992D3E}" type="presParOf" srcId="{ED7D5E6E-D616-4A48-B612-D02C37CA8E9D}" destId="{27CC3C14-18DC-40FB-8B86-FF8F3C69CD79}" srcOrd="19" destOrd="0" presId="urn:microsoft.com/office/officeart/2005/8/layout/default"/>
    <dgm:cxn modelId="{38D96B43-AC4F-400E-8384-6423994CB325}" type="presParOf" srcId="{ED7D5E6E-D616-4A48-B612-D02C37CA8E9D}" destId="{C9F89A93-2042-4004-B067-D6623978E4D8}" srcOrd="20" destOrd="0" presId="urn:microsoft.com/office/officeart/2005/8/layout/default"/>
    <dgm:cxn modelId="{977F28D6-5A31-4250-8708-39A84B08C715}" type="presParOf" srcId="{ED7D5E6E-D616-4A48-B612-D02C37CA8E9D}" destId="{09A65922-1A8C-4FBC-9218-9208DB0404B5}" srcOrd="21" destOrd="0" presId="urn:microsoft.com/office/officeart/2005/8/layout/default"/>
    <dgm:cxn modelId="{14E60371-DF6D-46ED-B8C5-3B36D013493B}" type="presParOf" srcId="{ED7D5E6E-D616-4A48-B612-D02C37CA8E9D}" destId="{0F8F2F21-2A80-444A-AD4D-ED665DB61C13}" srcOrd="22" destOrd="0" presId="urn:microsoft.com/office/officeart/2005/8/layout/default"/>
    <dgm:cxn modelId="{E788F8A9-6EB5-4218-9107-0232CA79182C}" type="presParOf" srcId="{ED7D5E6E-D616-4A48-B612-D02C37CA8E9D}" destId="{6C22CD38-A0F5-4321-A06B-C0A41441F7E2}" srcOrd="23" destOrd="0" presId="urn:microsoft.com/office/officeart/2005/8/layout/default"/>
    <dgm:cxn modelId="{ED4E1E32-A494-4A93-8141-B84D7DE16956}" type="presParOf" srcId="{ED7D5E6E-D616-4A48-B612-D02C37CA8E9D}" destId="{A71BD570-AEB0-4D2A-801D-29730CF78009}" srcOrd="24" destOrd="0" presId="urn:microsoft.com/office/officeart/2005/8/layout/default"/>
    <dgm:cxn modelId="{A64366C2-6828-44C2-BE55-A295A78C155B}" type="presParOf" srcId="{ED7D5E6E-D616-4A48-B612-D02C37CA8E9D}" destId="{E056D734-AD56-4CE1-BC35-56DD2C2D5B8A}" srcOrd="25" destOrd="0" presId="urn:microsoft.com/office/officeart/2005/8/layout/default"/>
    <dgm:cxn modelId="{B520C94B-8F19-4846-A159-2DB017B0B285}" type="presParOf" srcId="{ED7D5E6E-D616-4A48-B612-D02C37CA8E9D}" destId="{53F70153-A6AC-4C7E-BA7F-379195B75ACE}" srcOrd="26" destOrd="0" presId="urn:microsoft.com/office/officeart/2005/8/layout/default"/>
    <dgm:cxn modelId="{B466AACF-9983-4CA4-9F69-C3C7F3279B0C}" type="presParOf" srcId="{ED7D5E6E-D616-4A48-B612-D02C37CA8E9D}" destId="{CA5A20C4-D921-41D4-9F92-4B38452EEF15}" srcOrd="27" destOrd="0" presId="urn:microsoft.com/office/officeart/2005/8/layout/default"/>
    <dgm:cxn modelId="{E06B675A-4485-4D0E-9D54-546D2801F982}" type="presParOf" srcId="{ED7D5E6E-D616-4A48-B612-D02C37CA8E9D}" destId="{7AE87F98-5EFE-4B88-A6A9-E4173488A42B}" srcOrd="28" destOrd="0" presId="urn:microsoft.com/office/officeart/2005/8/layout/default"/>
    <dgm:cxn modelId="{B04198BC-F794-4F3E-A37E-50CBA31A87DA}" type="presParOf" srcId="{ED7D5E6E-D616-4A48-B612-D02C37CA8E9D}" destId="{6FECCC39-5FB7-48FF-A1C6-B77A9861DFBD}" srcOrd="29" destOrd="0" presId="urn:microsoft.com/office/officeart/2005/8/layout/default"/>
    <dgm:cxn modelId="{94B1E887-6DAD-4CED-BA52-C901B23EA2A3}" type="presParOf" srcId="{ED7D5E6E-D616-4A48-B612-D02C37CA8E9D}" destId="{007AD2F2-855E-408F-B3E2-9B6B8E1F0A0A}" srcOrd="30" destOrd="0" presId="urn:microsoft.com/office/officeart/2005/8/layout/default"/>
    <dgm:cxn modelId="{A6714A75-A138-4FAF-BFD1-82E77D807EA9}" type="presParOf" srcId="{ED7D5E6E-D616-4A48-B612-D02C37CA8E9D}" destId="{FAB4CB23-8370-4719-95AA-C510FC7D3870}" srcOrd="31" destOrd="0" presId="urn:microsoft.com/office/officeart/2005/8/layout/default"/>
    <dgm:cxn modelId="{FAB70263-664D-4081-8C33-16965B439A19}" type="presParOf" srcId="{ED7D5E6E-D616-4A48-B612-D02C37CA8E9D}" destId="{70265EDA-BC01-4FB3-8367-7DE08B51C279}" srcOrd="3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：●計画地域の地形、地質、水文、災害履歴、施工性などの概要</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：●候補路線の選定段階で回避すべき地形、地質、水文上の問題点、問題区域の概要を把握する　●地表地質踏査およびその後の精査で明らかにすべき問題点を抽出　●計画トンネルを含む地域の地形、地質、水文などの概要を検討　●断層破砕帯、地すべり地、崩壊地、未固結堆積物などの表層地質に把握　●坑口部の地形、地質状況の把握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：●地域により資料がない場合あり　●一般に図面類の精度が低い　●図面類の表現等が調査目的と必ずしも一致しない　●踏査が困難な市街地、平地、台地下の場合、ボーリングや井戸の掘削記録、周辺での工事記録等の既存資料が特に重要</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144655">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47635">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：●表層地質、特にトンネル坑口付近の不安定地形や地質　●地質構造、特に断層、割れ目等の弱線　●人口改変前の表層地質</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：●候補路線の選定段階で回避すべき地形、地質、水文上の問題点、問題区域の概要を把握する　●地表地質踏査およびその後の精査で明らかにすべき問題点を抽出　●計画トンネルを含む地域の地形、地質、水文などの概要を検討　●断層破砕帯、地すべり地、崩壊地、未固結堆積物などの表層地質に把握　●坑口部の地形、地質状況の把握</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　　設計・施工計画〇　　施工△</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：●計画地内を均一精度で調査が可能だが、誤判読の可能性があり、地表地質踏査で確認する必要がある　●各調査段階で再判読を行い、精度を上げていく必要がある　●空中写真の縮尺により判読の精度や難易度が異なる　●地形改変の進んだ地域の場合、地形改変以前の空中写真、地形図による原地形の復元や埋没している沖積低地などの把握が可能</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103565">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47635">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FE5B4C0-8D59-4625-8980-273145E33C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494284-44F2-4CB5-AFC7-BAA4FCBE1557}">
      <dgm:prSet phldrT="[テキスト]" custT="1"/>
      <dgm:spPr/>
      <dgm:t>
        <a:bodyPr/>
        <a:lstStyle/>
        <a:p>
          <a:r>
            <a:rPr kumimoji="1" lang="ja-JP" altLang="en-US" sz="2000" b="1" dirty="0">
              <a:solidFill>
                <a:srgbClr val="FFFF00"/>
              </a:solidFill>
            </a:rPr>
            <a:t>得られる情報</a:t>
          </a:r>
          <a:r>
            <a:rPr kumimoji="1" lang="ja-JP" altLang="en-US" sz="2000" b="1" dirty="0"/>
            <a:t>：●表層地質の分布、性状、安定性　●基盤地質の分布、性状　●地質構造（褶曲、断層など）の分布、性状</a:t>
          </a:r>
        </a:p>
      </dgm:t>
    </dgm:pt>
    <dgm:pt modelId="{7A89951C-533B-4727-9823-150FC86C99D1}" type="parTrans" cxnId="{9A90B730-B6C9-44DC-8883-3DDA31D73AE9}">
      <dgm:prSet/>
      <dgm:spPr/>
      <dgm:t>
        <a:bodyPr/>
        <a:lstStyle/>
        <a:p>
          <a:endParaRPr kumimoji="1" lang="ja-JP" altLang="en-US"/>
        </a:p>
      </dgm:t>
    </dgm:pt>
    <dgm:pt modelId="{DD4DED64-921D-4AEA-BC1A-FBB993BE637A}" type="sibTrans" cxnId="{9A90B730-B6C9-44DC-8883-3DDA31D73AE9}">
      <dgm:prSet/>
      <dgm:spPr/>
      <dgm:t>
        <a:bodyPr/>
        <a:lstStyle/>
        <a:p>
          <a:endParaRPr kumimoji="1" lang="ja-JP" altLang="en-US"/>
        </a:p>
      </dgm:t>
    </dgm:pt>
    <dgm:pt modelId="{7DBE1C1C-FBCC-434D-807E-19C7189E388C}">
      <dgm:prSet phldrT="[テキスト]" custT="1"/>
      <dgm:spPr/>
      <dgm:t>
        <a:bodyPr/>
        <a:lstStyle/>
        <a:p>
          <a:r>
            <a:rPr kumimoji="1" lang="ja-JP" altLang="en-US" sz="2000" b="1" dirty="0">
              <a:solidFill>
                <a:srgbClr val="FFFF00"/>
              </a:solidFill>
            </a:rPr>
            <a:t>目的と結果の利用</a:t>
          </a:r>
          <a:r>
            <a:rPr kumimoji="1" lang="ja-JP" altLang="en-US" sz="2000" b="1" dirty="0"/>
            <a:t>：●各種調査、試験結果を合わせて地質平面図、断面図などを作成し、路線沿いの構成地質の分布、性状を明らかにする　●路線沿いの構成地質の安全性、施工性に関する定性的評価　●以後の調査の方法、順序、位置などの検討資料の取得</a:t>
          </a:r>
        </a:p>
      </dgm:t>
    </dgm:pt>
    <dgm:pt modelId="{134E73BC-71E6-4FE5-B8AC-049075B384FA}" type="parTrans" cxnId="{230C5342-DEE8-4091-959E-E3E5ED60AEA0}">
      <dgm:prSet/>
      <dgm:spPr/>
      <dgm:t>
        <a:bodyPr/>
        <a:lstStyle/>
        <a:p>
          <a:endParaRPr kumimoji="1" lang="ja-JP" altLang="en-US"/>
        </a:p>
      </dgm:t>
    </dgm:pt>
    <dgm:pt modelId="{05095DF8-CA35-4FEF-96D6-00AD4F70974E}" type="sibTrans" cxnId="{230C5342-DEE8-4091-959E-E3E5ED60AEA0}">
      <dgm:prSet/>
      <dgm:spPr/>
      <dgm:t>
        <a:bodyPr/>
        <a:lstStyle/>
        <a:p>
          <a:endParaRPr kumimoji="1" lang="ja-JP" altLang="en-US"/>
        </a:p>
      </dgm:t>
    </dgm:pt>
    <dgm:pt modelId="{75D1691F-C7F4-4DAE-926F-A46B76FF09FA}">
      <dgm:prSet phldrT="[テキスト]" custT="1"/>
      <dgm:spPr/>
      <dgm:t>
        <a:bodyPr/>
        <a:lstStyle/>
        <a:p>
          <a:r>
            <a:rPr kumimoji="1" lang="ja-JP" altLang="en-US" sz="2000" b="1" dirty="0">
              <a:solidFill>
                <a:srgbClr val="FFFF00"/>
              </a:solidFill>
            </a:rPr>
            <a:t>適用段階</a:t>
          </a:r>
          <a:r>
            <a:rPr kumimoji="1" lang="ja-JP" altLang="en-US" sz="2000" b="1" dirty="0"/>
            <a:t>：路線選定◎　　設計・施工計画◎　　施工〇</a:t>
          </a:r>
        </a:p>
      </dgm:t>
    </dgm:pt>
    <dgm:pt modelId="{262FB0AF-C7D5-48BB-BD09-41B0BC479882}" type="parTrans" cxnId="{B6746098-2741-4719-B4BB-79C4802C36A9}">
      <dgm:prSet/>
      <dgm:spPr/>
      <dgm:t>
        <a:bodyPr/>
        <a:lstStyle/>
        <a:p>
          <a:endParaRPr kumimoji="1" lang="ja-JP" altLang="en-US"/>
        </a:p>
      </dgm:t>
    </dgm:pt>
    <dgm:pt modelId="{56E76DED-A384-4EBB-B572-07FACDD78DC5}" type="sibTrans" cxnId="{B6746098-2741-4719-B4BB-79C4802C36A9}">
      <dgm:prSet/>
      <dgm:spPr/>
      <dgm:t>
        <a:bodyPr/>
        <a:lstStyle/>
        <a:p>
          <a:endParaRPr kumimoji="1" lang="ja-JP" altLang="en-US"/>
        </a:p>
      </dgm:t>
    </dgm:pt>
    <dgm:pt modelId="{447FC194-D558-4324-BE27-80743E18A106}">
      <dgm:prSet phldrT="[テキスト]" custT="1"/>
      <dgm:spPr/>
      <dgm:t>
        <a:bodyPr/>
        <a:lstStyle/>
        <a:p>
          <a:r>
            <a:rPr kumimoji="1" lang="ja-JP" altLang="en-US" sz="2000" b="1" dirty="0">
              <a:solidFill>
                <a:srgbClr val="FFFF00"/>
              </a:solidFill>
            </a:rPr>
            <a:t>問題点</a:t>
          </a:r>
          <a:r>
            <a:rPr kumimoji="1" lang="ja-JP" altLang="en-US" sz="2000" b="1" dirty="0"/>
            <a:t>：●調査により作成された地質図類は一つの解釈であり、その後の調査で検証する必要がある　●使用する地形図の精度に大きく左右される　●以後の調査結果を反映させて修正されるものであり、その後の調査段階の要求に合わせて、別の角度からなの踏査を実施することもある　●坑口部や活断層等の調査では、範囲を限定した壺掘りやトレンチなどによる精密な調査が有効である</a:t>
          </a:r>
        </a:p>
      </dgm:t>
    </dgm:pt>
    <dgm:pt modelId="{57206F2B-0564-4522-BA53-30176CDE49ED}" type="parTrans" cxnId="{89039C2C-539A-46B0-9140-095D7D6525EA}">
      <dgm:prSet/>
      <dgm:spPr/>
      <dgm:t>
        <a:bodyPr/>
        <a:lstStyle/>
        <a:p>
          <a:endParaRPr kumimoji="1" lang="ja-JP" altLang="en-US"/>
        </a:p>
      </dgm:t>
    </dgm:pt>
    <dgm:pt modelId="{B7CB23BB-B37B-4B14-8E47-86137429A528}" type="sibTrans" cxnId="{89039C2C-539A-46B0-9140-095D7D6525EA}">
      <dgm:prSet/>
      <dgm:spPr/>
      <dgm:t>
        <a:bodyPr/>
        <a:lstStyle/>
        <a:p>
          <a:endParaRPr kumimoji="1" lang="ja-JP" altLang="en-US"/>
        </a:p>
      </dgm:t>
    </dgm:pt>
    <dgm:pt modelId="{25063587-50B1-4616-980A-26FB8B03C11C}" type="pres">
      <dgm:prSet presAssocID="{3FE5B4C0-8D59-4625-8980-273145E33C8E}" presName="linear" presStyleCnt="0">
        <dgm:presLayoutVars>
          <dgm:animLvl val="lvl"/>
          <dgm:resizeHandles val="exact"/>
        </dgm:presLayoutVars>
      </dgm:prSet>
      <dgm:spPr/>
    </dgm:pt>
    <dgm:pt modelId="{9C64BBE5-AC82-40D5-851A-075722D7AA71}" type="pres">
      <dgm:prSet presAssocID="{4A494284-44F2-4CB5-AFC7-BAA4FCBE1557}" presName="parentText" presStyleLbl="node1" presStyleIdx="0" presStyleCnt="4" custScaleY="53720">
        <dgm:presLayoutVars>
          <dgm:chMax val="0"/>
          <dgm:bulletEnabled val="1"/>
        </dgm:presLayoutVars>
      </dgm:prSet>
      <dgm:spPr/>
    </dgm:pt>
    <dgm:pt modelId="{2EC06EC3-87AA-4587-9E46-6332480C5291}" type="pres">
      <dgm:prSet presAssocID="{DD4DED64-921D-4AEA-BC1A-FBB993BE637A}" presName="spacer" presStyleCnt="0"/>
      <dgm:spPr/>
    </dgm:pt>
    <dgm:pt modelId="{FEBFF085-37DD-4711-B7D9-F8B31F274909}" type="pres">
      <dgm:prSet presAssocID="{7DBE1C1C-FBCC-434D-807E-19C7189E388C}" presName="parentText" presStyleLbl="node1" presStyleIdx="1" presStyleCnt="4" custScaleY="70354">
        <dgm:presLayoutVars>
          <dgm:chMax val="0"/>
          <dgm:bulletEnabled val="1"/>
        </dgm:presLayoutVars>
      </dgm:prSet>
      <dgm:spPr/>
    </dgm:pt>
    <dgm:pt modelId="{FB929B81-6776-4982-A695-F31B441A8411}" type="pres">
      <dgm:prSet presAssocID="{05095DF8-CA35-4FEF-96D6-00AD4F70974E}" presName="spacer" presStyleCnt="0"/>
      <dgm:spPr/>
    </dgm:pt>
    <dgm:pt modelId="{8215BB15-1825-40C9-8D3B-2D25DE564120}" type="pres">
      <dgm:prSet presAssocID="{447FC194-D558-4324-BE27-80743E18A106}" presName="parentText" presStyleLbl="node1" presStyleIdx="2" presStyleCnt="4">
        <dgm:presLayoutVars>
          <dgm:chMax val="0"/>
          <dgm:bulletEnabled val="1"/>
        </dgm:presLayoutVars>
      </dgm:prSet>
      <dgm:spPr/>
    </dgm:pt>
    <dgm:pt modelId="{1DE1DBF9-6064-4BC6-AA82-B97D559707A5}" type="pres">
      <dgm:prSet presAssocID="{B7CB23BB-B37B-4B14-8E47-86137429A528}" presName="spacer" presStyleCnt="0"/>
      <dgm:spPr/>
    </dgm:pt>
    <dgm:pt modelId="{F4019E0E-99CB-44C2-9919-DE4CB68C0010}" type="pres">
      <dgm:prSet presAssocID="{75D1691F-C7F4-4DAE-926F-A46B76FF09FA}" presName="parentText" presStyleLbl="node1" presStyleIdx="3" presStyleCnt="4" custScaleY="27937">
        <dgm:presLayoutVars>
          <dgm:chMax val="0"/>
          <dgm:bulletEnabled val="1"/>
        </dgm:presLayoutVars>
      </dgm:prSet>
      <dgm:spPr/>
    </dgm:pt>
  </dgm:ptLst>
  <dgm:cxnLst>
    <dgm:cxn modelId="{FE52EA26-D98D-4F81-BFF5-CCB93F3B2DD6}" type="presOf" srcId="{7DBE1C1C-FBCC-434D-807E-19C7189E388C}" destId="{FEBFF085-37DD-4711-B7D9-F8B31F274909}" srcOrd="0" destOrd="0" presId="urn:microsoft.com/office/officeart/2005/8/layout/vList2"/>
    <dgm:cxn modelId="{89039C2C-539A-46B0-9140-095D7D6525EA}" srcId="{3FE5B4C0-8D59-4625-8980-273145E33C8E}" destId="{447FC194-D558-4324-BE27-80743E18A106}" srcOrd="2" destOrd="0" parTransId="{57206F2B-0564-4522-BA53-30176CDE49ED}" sibTransId="{B7CB23BB-B37B-4B14-8E47-86137429A528}"/>
    <dgm:cxn modelId="{9A90B730-B6C9-44DC-8883-3DDA31D73AE9}" srcId="{3FE5B4C0-8D59-4625-8980-273145E33C8E}" destId="{4A494284-44F2-4CB5-AFC7-BAA4FCBE1557}" srcOrd="0" destOrd="0" parTransId="{7A89951C-533B-4727-9823-150FC86C99D1}" sibTransId="{DD4DED64-921D-4AEA-BC1A-FBB993BE637A}"/>
    <dgm:cxn modelId="{230C5342-DEE8-4091-959E-E3E5ED60AEA0}" srcId="{3FE5B4C0-8D59-4625-8980-273145E33C8E}" destId="{7DBE1C1C-FBCC-434D-807E-19C7189E388C}" srcOrd="1" destOrd="0" parTransId="{134E73BC-71E6-4FE5-B8AC-049075B384FA}" sibTransId="{05095DF8-CA35-4FEF-96D6-00AD4F70974E}"/>
    <dgm:cxn modelId="{BD0FDA79-E8CF-4FA7-9D3F-CFE57E0811B8}" type="presOf" srcId="{4A494284-44F2-4CB5-AFC7-BAA4FCBE1557}" destId="{9C64BBE5-AC82-40D5-851A-075722D7AA71}" srcOrd="0" destOrd="0" presId="urn:microsoft.com/office/officeart/2005/8/layout/vList2"/>
    <dgm:cxn modelId="{68903C7D-C657-493A-9C96-354CF676FBB7}" type="presOf" srcId="{75D1691F-C7F4-4DAE-926F-A46B76FF09FA}" destId="{F4019E0E-99CB-44C2-9919-DE4CB68C0010}" srcOrd="0" destOrd="0" presId="urn:microsoft.com/office/officeart/2005/8/layout/vList2"/>
    <dgm:cxn modelId="{B6746098-2741-4719-B4BB-79C4802C36A9}" srcId="{3FE5B4C0-8D59-4625-8980-273145E33C8E}" destId="{75D1691F-C7F4-4DAE-926F-A46B76FF09FA}" srcOrd="3" destOrd="0" parTransId="{262FB0AF-C7D5-48BB-BD09-41B0BC479882}" sibTransId="{56E76DED-A384-4EBB-B572-07FACDD78DC5}"/>
    <dgm:cxn modelId="{9D662B9C-789B-4B3F-8F9E-0E99CF60C910}" type="presOf" srcId="{3FE5B4C0-8D59-4625-8980-273145E33C8E}" destId="{25063587-50B1-4616-980A-26FB8B03C11C}" srcOrd="0" destOrd="0" presId="urn:microsoft.com/office/officeart/2005/8/layout/vList2"/>
    <dgm:cxn modelId="{86DB91F6-A1B8-4DD4-9AD6-C483959450FF}" type="presOf" srcId="{447FC194-D558-4324-BE27-80743E18A106}" destId="{8215BB15-1825-40C9-8D3B-2D25DE564120}" srcOrd="0" destOrd="0" presId="urn:microsoft.com/office/officeart/2005/8/layout/vList2"/>
    <dgm:cxn modelId="{7680300B-6692-442B-A068-AB78355C040C}" type="presParOf" srcId="{25063587-50B1-4616-980A-26FB8B03C11C}" destId="{9C64BBE5-AC82-40D5-851A-075722D7AA71}" srcOrd="0" destOrd="0" presId="urn:microsoft.com/office/officeart/2005/8/layout/vList2"/>
    <dgm:cxn modelId="{CB08D79A-D6C7-4707-8680-38A018129074}" type="presParOf" srcId="{25063587-50B1-4616-980A-26FB8B03C11C}" destId="{2EC06EC3-87AA-4587-9E46-6332480C5291}" srcOrd="1" destOrd="0" presId="urn:microsoft.com/office/officeart/2005/8/layout/vList2"/>
    <dgm:cxn modelId="{D3BA4308-49C6-46E0-836E-7A936DA4CDDB}" type="presParOf" srcId="{25063587-50B1-4616-980A-26FB8B03C11C}" destId="{FEBFF085-37DD-4711-B7D9-F8B31F274909}" srcOrd="2" destOrd="0" presId="urn:microsoft.com/office/officeart/2005/8/layout/vList2"/>
    <dgm:cxn modelId="{9AE124DB-0991-49CF-BEB7-FD805C5C975F}" type="presParOf" srcId="{25063587-50B1-4616-980A-26FB8B03C11C}" destId="{FB929B81-6776-4982-A695-F31B441A8411}" srcOrd="3" destOrd="0" presId="urn:microsoft.com/office/officeart/2005/8/layout/vList2"/>
    <dgm:cxn modelId="{45DE0F3C-FD5C-4C97-B97B-F9C9A17C013F}" type="presParOf" srcId="{25063587-50B1-4616-980A-26FB8B03C11C}" destId="{8215BB15-1825-40C9-8D3B-2D25DE564120}" srcOrd="4" destOrd="0" presId="urn:microsoft.com/office/officeart/2005/8/layout/vList2"/>
    <dgm:cxn modelId="{7081927F-01CE-49A6-8036-B93833092525}" type="presParOf" srcId="{25063587-50B1-4616-980A-26FB8B03C11C}" destId="{1DE1DBF9-6064-4BC6-AA82-B97D559707A5}" srcOrd="5" destOrd="0" presId="urn:microsoft.com/office/officeart/2005/8/layout/vList2"/>
    <dgm:cxn modelId="{0DF73E24-E5D7-416A-8435-A7D1469D7958}" type="presParOf" srcId="{25063587-50B1-4616-980A-26FB8B03C11C}" destId="{F4019E0E-99CB-44C2-9919-DE4CB68C001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36C44-DF53-4524-9E0F-85AAB92C9065}">
      <dsp:nvSpPr>
        <dsp:cNvPr id="0" name=""/>
        <dsp:cNvSpPr/>
      </dsp:nvSpPr>
      <dsp:spPr>
        <a:xfrm>
          <a:off x="0" y="191320"/>
          <a:ext cx="11440885" cy="728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kumimoji="1" lang="ja-JP" altLang="en-US" sz="3200" b="1" kern="1200" dirty="0"/>
            <a:t>地山自体がトンネル構造の一部</a:t>
          </a:r>
        </a:p>
      </dsp:txBody>
      <dsp:txXfrm>
        <a:off x="35557" y="226877"/>
        <a:ext cx="11369771" cy="657280"/>
      </dsp:txXfrm>
    </dsp:sp>
    <dsp:sp modelId="{293DBD7C-79BD-46E4-B56A-6C8FD4E3E233}">
      <dsp:nvSpPr>
        <dsp:cNvPr id="0" name=""/>
        <dsp:cNvSpPr/>
      </dsp:nvSpPr>
      <dsp:spPr>
        <a:xfrm>
          <a:off x="0" y="931302"/>
          <a:ext cx="11440885" cy="728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kumimoji="1" lang="ja-JP" altLang="en-US" sz="3200" b="1" kern="1200" dirty="0"/>
            <a:t>掘削（内空の形成）に伴い、地圧再配分が発生</a:t>
          </a:r>
        </a:p>
      </dsp:txBody>
      <dsp:txXfrm>
        <a:off x="35557" y="966859"/>
        <a:ext cx="11369771" cy="657280"/>
      </dsp:txXfrm>
    </dsp:sp>
    <dsp:sp modelId="{03D9A071-817A-4E8D-94C1-C1D62D23E058}">
      <dsp:nvSpPr>
        <dsp:cNvPr id="0" name=""/>
        <dsp:cNvSpPr/>
      </dsp:nvSpPr>
      <dsp:spPr>
        <a:xfrm>
          <a:off x="0" y="1671284"/>
          <a:ext cx="11440885" cy="728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kumimoji="1" lang="ja-JP" altLang="en-US" sz="3200" b="1" kern="1200" dirty="0"/>
            <a:t>再配分により、トンネル周辺に応力が集中</a:t>
          </a:r>
        </a:p>
      </dsp:txBody>
      <dsp:txXfrm>
        <a:off x="35557" y="1706841"/>
        <a:ext cx="11369771" cy="657280"/>
      </dsp:txXfrm>
    </dsp:sp>
    <dsp:sp modelId="{64DE46BB-BB0E-42D4-AE37-F862AB179569}">
      <dsp:nvSpPr>
        <dsp:cNvPr id="0" name=""/>
        <dsp:cNvSpPr/>
      </dsp:nvSpPr>
      <dsp:spPr>
        <a:xfrm>
          <a:off x="0" y="2411265"/>
          <a:ext cx="11440885" cy="728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kumimoji="1" lang="ja-JP" altLang="en-US" sz="3200" b="1" kern="1200" dirty="0"/>
            <a:t>内空を安定させるために、地山の耐力を積極的に利用</a:t>
          </a:r>
        </a:p>
      </dsp:txBody>
      <dsp:txXfrm>
        <a:off x="35557" y="2446822"/>
        <a:ext cx="11369771" cy="657280"/>
      </dsp:txXfrm>
    </dsp:sp>
    <dsp:sp modelId="{661979A4-9313-4EE6-BF6A-1C1E8599A52B}">
      <dsp:nvSpPr>
        <dsp:cNvPr id="0" name=""/>
        <dsp:cNvSpPr/>
      </dsp:nvSpPr>
      <dsp:spPr>
        <a:xfrm>
          <a:off x="0" y="3151247"/>
          <a:ext cx="11440885" cy="7908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kumimoji="1" lang="ja-JP" altLang="en-US" sz="3000" b="1" kern="1200" dirty="0"/>
            <a:t>強度・変形特性などを地山情報は、設計・施工上、非常に重要</a:t>
          </a:r>
        </a:p>
      </dsp:txBody>
      <dsp:txXfrm>
        <a:off x="38606" y="3189853"/>
        <a:ext cx="11363673" cy="713634"/>
      </dsp:txXfrm>
    </dsp:sp>
    <dsp:sp modelId="{66B7FEEB-12C3-4B91-A193-906EAB07CF2C}">
      <dsp:nvSpPr>
        <dsp:cNvPr id="0" name=""/>
        <dsp:cNvSpPr/>
      </dsp:nvSpPr>
      <dsp:spPr>
        <a:xfrm>
          <a:off x="0" y="3953682"/>
          <a:ext cx="11440885" cy="728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kumimoji="1" lang="ja-JP" altLang="en-US" sz="2200" b="1" kern="1200" dirty="0"/>
            <a:t>地山情報により、切羽の自立、地山の緩み、押し出しなどの減少が生ずるかを判断</a:t>
          </a:r>
        </a:p>
      </dsp:txBody>
      <dsp:txXfrm>
        <a:off x="35557" y="3989239"/>
        <a:ext cx="11369771" cy="6572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026"/>
          <a:ext cx="11226800" cy="10472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：●地山の弾性波速度　●断層、破砕帯などに起因する低速度帯の位置、規模、速度値</a:t>
          </a:r>
        </a:p>
      </dsp:txBody>
      <dsp:txXfrm>
        <a:off x="51122" y="54148"/>
        <a:ext cx="11124556" cy="944994"/>
      </dsp:txXfrm>
    </dsp:sp>
    <dsp:sp modelId="{FEBFF085-37DD-4711-B7D9-F8B31F274909}">
      <dsp:nvSpPr>
        <dsp:cNvPr id="0" name=""/>
        <dsp:cNvSpPr/>
      </dsp:nvSpPr>
      <dsp:spPr>
        <a:xfrm>
          <a:off x="0" y="1052651"/>
          <a:ext cx="11226800" cy="13715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：●坑口付近、土被りの小さい区間の未固結堆積物、風化層の厚さ、性状の把握　●施工基面掘削岩盤の状態（硬さ、風化変質、亀裂状況など）の把握　●軟弱層、断層、破砕帯の位置、規模、状態や連続性の把握　●地山分類の検討</a:t>
          </a:r>
        </a:p>
      </dsp:txBody>
      <dsp:txXfrm>
        <a:off x="66952" y="1119603"/>
        <a:ext cx="11092896" cy="1237604"/>
      </dsp:txXfrm>
    </dsp:sp>
    <dsp:sp modelId="{8215BB15-1825-40C9-8D3B-2D25DE564120}">
      <dsp:nvSpPr>
        <dsp:cNvPr id="0" name=""/>
        <dsp:cNvSpPr/>
      </dsp:nvSpPr>
      <dsp:spPr>
        <a:xfrm>
          <a:off x="0" y="2426545"/>
          <a:ext cx="11226800" cy="19494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：●線状構造物であるトンネルの地質調査に非常に有効　●解析上留意すべき地形条件、解析の困難な地質構造などが存在するため、その適用には注意が必要　●低速度層が挟在する場合には、解析が不正確になる　●結果はあくまでも速度分布であり、詳細な地盤状況などの評価は、他の調査結果と合わせて総合的に評価する必要がある　●層厚の薄い層の把握などは困難　●都市部では振源が限定され、また人工的な振動ノイズが大きい</a:t>
          </a:r>
        </a:p>
      </dsp:txBody>
      <dsp:txXfrm>
        <a:off x="95164" y="2521709"/>
        <a:ext cx="11036472" cy="1759110"/>
      </dsp:txXfrm>
    </dsp:sp>
    <dsp:sp modelId="{F4019E0E-99CB-44C2-9919-DE4CB68C0010}">
      <dsp:nvSpPr>
        <dsp:cNvPr id="0" name=""/>
        <dsp:cNvSpPr/>
      </dsp:nvSpPr>
      <dsp:spPr>
        <a:xfrm>
          <a:off x="0" y="4378370"/>
          <a:ext cx="11226800" cy="544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　　設計・施工計画◎　　施工〇</a:t>
          </a:r>
        </a:p>
      </dsp:txBody>
      <dsp:txXfrm>
        <a:off x="26586" y="4404956"/>
        <a:ext cx="11173628" cy="49144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8261"/>
          <a:ext cx="11226800" cy="10152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：●地盤の比抵抗値および比抵抗値の断面的分布状態</a:t>
          </a:r>
        </a:p>
      </dsp:txBody>
      <dsp:txXfrm>
        <a:off x="49559" y="57820"/>
        <a:ext cx="11127682" cy="916104"/>
      </dsp:txXfrm>
    </dsp:sp>
    <dsp:sp modelId="{FEBFF085-37DD-4711-B7D9-F8B31F274909}">
      <dsp:nvSpPr>
        <dsp:cNvPr id="0" name=""/>
        <dsp:cNvSpPr/>
      </dsp:nvSpPr>
      <dsp:spPr>
        <a:xfrm>
          <a:off x="0" y="1072444"/>
          <a:ext cx="11226800" cy="13295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：●軟弱挟在層の検出　●地下水、帯水層の分布、性状検討　●崖錐、風化層の深度把握</a:t>
          </a:r>
        </a:p>
      </dsp:txBody>
      <dsp:txXfrm>
        <a:off x="64905" y="1137349"/>
        <a:ext cx="11096990" cy="1199768"/>
      </dsp:txXfrm>
    </dsp:sp>
    <dsp:sp modelId="{8215BB15-1825-40C9-8D3B-2D25DE564120}">
      <dsp:nvSpPr>
        <dsp:cNvPr id="0" name=""/>
        <dsp:cNvSpPr/>
      </dsp:nvSpPr>
      <dsp:spPr>
        <a:xfrm>
          <a:off x="0" y="2450983"/>
          <a:ext cx="11226800" cy="1889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：●探査地点の地形、地質条件で探査深度が大きく変わる　●地下深部ほど分解能が低下　●比抵抗値を測定するものであり、地盤の力学的強度とは直接関係しない　●地下水調査や弾性波探査との併用が望ましい　●都市部ではノイズ源が多く存在する　●舗装道路等では電極配置に工夫が必要</a:t>
          </a:r>
        </a:p>
      </dsp:txBody>
      <dsp:txXfrm>
        <a:off x="92254" y="2543237"/>
        <a:ext cx="11042292" cy="1705333"/>
      </dsp:txXfrm>
    </dsp:sp>
    <dsp:sp modelId="{F4019E0E-99CB-44C2-9919-DE4CB68C0010}">
      <dsp:nvSpPr>
        <dsp:cNvPr id="0" name=""/>
        <dsp:cNvSpPr/>
      </dsp:nvSpPr>
      <dsp:spPr>
        <a:xfrm>
          <a:off x="0" y="4389785"/>
          <a:ext cx="11226800" cy="5279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：路線選定〇　　設計・施工計画〇　　施工△</a:t>
          </a:r>
        </a:p>
      </dsp:txBody>
      <dsp:txXfrm>
        <a:off x="25773" y="4415558"/>
        <a:ext cx="11175254" cy="4764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86"/>
          <a:ext cx="11226800" cy="11171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：●土砂、岩盤の成層状態と分布　●地下水の有無、湧水圧とその水量　●軟弱層、断層、破砕帯の位置、規模、性状や連続性　●岩石の種類、風化や変質、割れ目、節理などの性状</a:t>
          </a:r>
        </a:p>
      </dsp:txBody>
      <dsp:txXfrm>
        <a:off x="54533" y="54619"/>
        <a:ext cx="11117734" cy="1008038"/>
      </dsp:txXfrm>
    </dsp:sp>
    <dsp:sp modelId="{FEBFF085-37DD-4711-B7D9-F8B31F274909}">
      <dsp:nvSpPr>
        <dsp:cNvPr id="0" name=""/>
        <dsp:cNvSpPr/>
      </dsp:nvSpPr>
      <dsp:spPr>
        <a:xfrm>
          <a:off x="0" y="1119185"/>
          <a:ext cx="11226800" cy="11423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：●計画路線沿いの地質を直接確認し、構成地質の分布性状の詳細を明らかにする　●採取岩石の硬さ、風化、変質状況　●亀裂状況等より地山分類、掘削工法、支保、覆工などを検討　●採取試料から室内試験により諸物性、力学特性を取得</a:t>
          </a:r>
        </a:p>
      </dsp:txBody>
      <dsp:txXfrm>
        <a:off x="55763" y="1174948"/>
        <a:ext cx="11115274" cy="1030781"/>
      </dsp:txXfrm>
    </dsp:sp>
    <dsp:sp modelId="{8215BB15-1825-40C9-8D3B-2D25DE564120}">
      <dsp:nvSpPr>
        <dsp:cNvPr id="0" name=""/>
        <dsp:cNvSpPr/>
      </dsp:nvSpPr>
      <dsp:spPr>
        <a:xfrm>
          <a:off x="0" y="2263488"/>
          <a:ext cx="11226800" cy="20794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：●地下の地質を直接確認でき、最も確実な調査法　●点の調査であり、地表地質踏査などの各種調査との併用が必要　●都市部では調査用地の確保が困難な場合がある　●ボーリング孔を利用した孔内試験、物理検層、ボアホールテレビによる諸観察、計測および水位観測が可能　●水平ボーリングはトンネル線上の地質状況や湧水に関する情報も得られるので、坑口付近の調査ならびに坑内切羽の前方地質の予測や水抜き孔として有効</a:t>
          </a:r>
        </a:p>
      </dsp:txBody>
      <dsp:txXfrm>
        <a:off x="101513" y="2365001"/>
        <a:ext cx="11023774" cy="1876468"/>
      </dsp:txXfrm>
    </dsp:sp>
    <dsp:sp modelId="{F4019E0E-99CB-44C2-9919-DE4CB68C0010}">
      <dsp:nvSpPr>
        <dsp:cNvPr id="0" name=""/>
        <dsp:cNvSpPr/>
      </dsp:nvSpPr>
      <dsp:spPr>
        <a:xfrm>
          <a:off x="0" y="4344977"/>
          <a:ext cx="11226800" cy="5809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　　設計・施工計画◎　　施工◎</a:t>
          </a:r>
        </a:p>
      </dsp:txBody>
      <dsp:txXfrm>
        <a:off x="28360" y="4373337"/>
        <a:ext cx="11170080" cy="52422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179"/>
          <a:ext cx="11226800" cy="126647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kumimoji="1" lang="ja-JP" altLang="en-US" sz="2800" b="1" kern="1200" dirty="0">
              <a:solidFill>
                <a:srgbClr val="FFFF00"/>
              </a:solidFill>
            </a:rPr>
            <a:t>得られる情報</a:t>
          </a:r>
          <a:r>
            <a:rPr kumimoji="1" lang="ja-JP" altLang="en-US" sz="2800" b="1" kern="1200" dirty="0"/>
            <a:t>：●地山の</a:t>
          </a:r>
          <a:r>
            <a:rPr kumimoji="1" lang="ja-JP" altLang="en-US" sz="2800" b="1" i="1" kern="1200" dirty="0"/>
            <a:t>Ｎ</a:t>
          </a:r>
          <a:r>
            <a:rPr kumimoji="1" lang="ja-JP" altLang="en-US" sz="2800" b="1" kern="1200" dirty="0"/>
            <a:t>値と硬軟あるいは締り具合　●土の試料採取、構成土に判別、分類</a:t>
          </a:r>
        </a:p>
      </dsp:txBody>
      <dsp:txXfrm>
        <a:off x="61824" y="65003"/>
        <a:ext cx="11103152" cy="1142825"/>
      </dsp:txXfrm>
    </dsp:sp>
    <dsp:sp modelId="{FEBFF085-37DD-4711-B7D9-F8B31F274909}">
      <dsp:nvSpPr>
        <dsp:cNvPr id="0" name=""/>
        <dsp:cNvSpPr/>
      </dsp:nvSpPr>
      <dsp:spPr>
        <a:xfrm>
          <a:off x="0" y="1277486"/>
          <a:ext cx="11226800" cy="13331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：●都市部における一般的な地山の安定性の検討　●岩盤や支持層の深さの把握</a:t>
          </a:r>
        </a:p>
      </dsp:txBody>
      <dsp:txXfrm>
        <a:off x="65078" y="1342564"/>
        <a:ext cx="11096644" cy="1202977"/>
      </dsp:txXfrm>
    </dsp:sp>
    <dsp:sp modelId="{8215BB15-1825-40C9-8D3B-2D25DE564120}">
      <dsp:nvSpPr>
        <dsp:cNvPr id="0" name=""/>
        <dsp:cNvSpPr/>
      </dsp:nvSpPr>
      <dsp:spPr>
        <a:xfrm>
          <a:off x="0" y="2618453"/>
          <a:ext cx="11226800" cy="1442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a:t>
          </a:r>
          <a:r>
            <a:rPr kumimoji="1" lang="ja-JP" altLang="en-US" sz="2400" b="1" i="1" kern="1200" dirty="0"/>
            <a:t>Ｎ</a:t>
          </a:r>
          <a:r>
            <a:rPr kumimoji="1" lang="ja-JP" altLang="en-US" sz="2400" b="1" kern="1200" dirty="0"/>
            <a:t>値</a:t>
          </a:r>
          <a:r>
            <a:rPr kumimoji="1" lang="en-US" altLang="ja-JP" sz="2400" b="1" kern="1200" dirty="0"/>
            <a:t>50</a:t>
          </a:r>
          <a:r>
            <a:rPr kumimoji="1" lang="ja-JP" altLang="en-US" sz="2400" b="1" kern="1200" dirty="0"/>
            <a:t>以上の硬い地盤では細かい判定はできない　●近年、軟岩岩盤への適用例が増えてきたが、一般に岩盤や礫層には適用できない</a:t>
          </a:r>
        </a:p>
      </dsp:txBody>
      <dsp:txXfrm>
        <a:off x="70419" y="2688872"/>
        <a:ext cx="11085962" cy="1301697"/>
      </dsp:txXfrm>
    </dsp:sp>
    <dsp:sp modelId="{F4019E0E-99CB-44C2-9919-DE4CB68C0010}">
      <dsp:nvSpPr>
        <dsp:cNvPr id="0" name=""/>
        <dsp:cNvSpPr/>
      </dsp:nvSpPr>
      <dsp:spPr>
        <a:xfrm>
          <a:off x="0" y="4068822"/>
          <a:ext cx="11226800" cy="8540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　　設計・施工計画〇　　施工△</a:t>
          </a:r>
        </a:p>
      </dsp:txBody>
      <dsp:txXfrm>
        <a:off x="41689" y="4110511"/>
        <a:ext cx="11143422" cy="77063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57752"/>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：●地山の変形係数、弾性係数等</a:t>
          </a:r>
        </a:p>
      </dsp:txBody>
      <dsp:txXfrm>
        <a:off x="32400" y="390152"/>
        <a:ext cx="11162000" cy="598921"/>
      </dsp:txXfrm>
    </dsp:sp>
    <dsp:sp modelId="{FEBFF085-37DD-4711-B7D9-F8B31F274909}">
      <dsp:nvSpPr>
        <dsp:cNvPr id="0" name=""/>
        <dsp:cNvSpPr/>
      </dsp:nvSpPr>
      <dsp:spPr>
        <a:xfrm>
          <a:off x="0" y="1205793"/>
          <a:ext cx="11226800" cy="8692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：●地山の変形解析</a:t>
          </a:r>
        </a:p>
      </dsp:txBody>
      <dsp:txXfrm>
        <a:off x="42433" y="1248226"/>
        <a:ext cx="11141934" cy="784371"/>
      </dsp:txXfrm>
    </dsp:sp>
    <dsp:sp modelId="{8215BB15-1825-40C9-8D3B-2D25DE564120}">
      <dsp:nvSpPr>
        <dsp:cNvPr id="0" name=""/>
        <dsp:cNvSpPr/>
      </dsp:nvSpPr>
      <dsp:spPr>
        <a:xfrm>
          <a:off x="0" y="2259351"/>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：●構成地質、ボーリング孔径に見合った機種を選定する必要がある　●コア観察により代表的な地質状況の区間を選定する必要がある</a:t>
          </a:r>
        </a:p>
      </dsp:txBody>
      <dsp:txXfrm>
        <a:off x="60313" y="2319664"/>
        <a:ext cx="11106174" cy="1114894"/>
      </dsp:txXfrm>
    </dsp:sp>
    <dsp:sp modelId="{F4019E0E-99CB-44C2-9919-DE4CB68C0010}">
      <dsp:nvSpPr>
        <dsp:cNvPr id="0" name=""/>
        <dsp:cNvSpPr/>
      </dsp:nvSpPr>
      <dsp:spPr>
        <a:xfrm>
          <a:off x="0" y="3679191"/>
          <a:ext cx="11226800" cy="8890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43401" y="3722592"/>
        <a:ext cx="11139998" cy="80226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6470"/>
          <a:ext cx="11226800" cy="9368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：●地山の透水係数の水理特性</a:t>
          </a:r>
        </a:p>
      </dsp:txBody>
      <dsp:txXfrm>
        <a:off x="45735" y="82205"/>
        <a:ext cx="11135330" cy="845423"/>
      </dsp:txXfrm>
    </dsp:sp>
    <dsp:sp modelId="{FEBFF085-37DD-4711-B7D9-F8B31F274909}">
      <dsp:nvSpPr>
        <dsp:cNvPr id="0" name=""/>
        <dsp:cNvSpPr/>
      </dsp:nvSpPr>
      <dsp:spPr>
        <a:xfrm>
          <a:off x="0" y="1126004"/>
          <a:ext cx="11226800" cy="12269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：●帯水層での突発湧水、恒常湧水の予測、評価　●未固結地山での切羽安定性の評価</a:t>
          </a:r>
        </a:p>
      </dsp:txBody>
      <dsp:txXfrm>
        <a:off x="59897" y="1185901"/>
        <a:ext cx="11107006" cy="1107201"/>
      </dsp:txXfrm>
    </dsp:sp>
    <dsp:sp modelId="{8215BB15-1825-40C9-8D3B-2D25DE564120}">
      <dsp:nvSpPr>
        <dsp:cNvPr id="0" name=""/>
        <dsp:cNvSpPr/>
      </dsp:nvSpPr>
      <dsp:spPr>
        <a:xfrm>
          <a:off x="0" y="2505640"/>
          <a:ext cx="11226800" cy="17440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：●測定値は概略であり、オーダーで評価する必要がある　●地盤条件により試験方法を選定する必要がある　●深度が大きくなると、砂質土ではケーシングの立て込みが困難になる</a:t>
          </a:r>
        </a:p>
      </dsp:txBody>
      <dsp:txXfrm>
        <a:off x="85137" y="2590777"/>
        <a:ext cx="11056526" cy="1573757"/>
      </dsp:txXfrm>
    </dsp:sp>
    <dsp:sp modelId="{F4019E0E-99CB-44C2-9919-DE4CB68C0010}">
      <dsp:nvSpPr>
        <dsp:cNvPr id="0" name=""/>
        <dsp:cNvSpPr/>
      </dsp:nvSpPr>
      <dsp:spPr>
        <a:xfrm>
          <a:off x="0" y="4402311"/>
          <a:ext cx="11226800" cy="487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23785" y="4426096"/>
        <a:ext cx="11179230" cy="43966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90839"/>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：●地山の弾性波速度の鉛直分布</a:t>
          </a:r>
        </a:p>
      </dsp:txBody>
      <dsp:txXfrm>
        <a:off x="32400" y="423239"/>
        <a:ext cx="11162000" cy="598921"/>
      </dsp:txXfrm>
    </dsp:sp>
    <dsp:sp modelId="{FEBFF085-37DD-4711-B7D9-F8B31F274909}">
      <dsp:nvSpPr>
        <dsp:cNvPr id="0" name=""/>
        <dsp:cNvSpPr/>
      </dsp:nvSpPr>
      <dsp:spPr>
        <a:xfrm>
          <a:off x="0" y="1238881"/>
          <a:ext cx="11226800" cy="9723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：●測定値から間接的に岩盤、土砂の区分の推定　●弾性波探査ではわからない低速度層の把握</a:t>
          </a:r>
        </a:p>
      </dsp:txBody>
      <dsp:txXfrm>
        <a:off x="47464" y="1286345"/>
        <a:ext cx="11131872" cy="877376"/>
      </dsp:txXfrm>
    </dsp:sp>
    <dsp:sp modelId="{8215BB15-1825-40C9-8D3B-2D25DE564120}">
      <dsp:nvSpPr>
        <dsp:cNvPr id="0" name=""/>
        <dsp:cNvSpPr/>
      </dsp:nvSpPr>
      <dsp:spPr>
        <a:xfrm>
          <a:off x="0" y="2395505"/>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：●地下水がないと測定できない場合がある　●地下水面下では低速度層の測定ができない場合がある　●都市部では振源が限られる</a:t>
          </a:r>
        </a:p>
      </dsp:txBody>
      <dsp:txXfrm>
        <a:off x="60313" y="2455818"/>
        <a:ext cx="11106174" cy="1114894"/>
      </dsp:txXfrm>
    </dsp:sp>
    <dsp:sp modelId="{F4019E0E-99CB-44C2-9919-DE4CB68C0010}">
      <dsp:nvSpPr>
        <dsp:cNvPr id="0" name=""/>
        <dsp:cNvSpPr/>
      </dsp:nvSpPr>
      <dsp:spPr>
        <a:xfrm>
          <a:off x="0" y="3815345"/>
          <a:ext cx="11226800" cy="719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35139" y="3850484"/>
        <a:ext cx="11156522" cy="64954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271019"/>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：●孔壁に近接する部分の見かけの比抵抗値</a:t>
          </a:r>
        </a:p>
      </dsp:txBody>
      <dsp:txXfrm>
        <a:off x="32400" y="303419"/>
        <a:ext cx="11162000" cy="598921"/>
      </dsp:txXfrm>
    </dsp:sp>
    <dsp:sp modelId="{FEBFF085-37DD-4711-B7D9-F8B31F274909}">
      <dsp:nvSpPr>
        <dsp:cNvPr id="0" name=""/>
        <dsp:cNvSpPr/>
      </dsp:nvSpPr>
      <dsp:spPr>
        <a:xfrm>
          <a:off x="0" y="1119060"/>
          <a:ext cx="11226800" cy="12559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：●比抵抗値による地質分布の把握　●帯水層の地下水賦存状況の評価</a:t>
          </a:r>
        </a:p>
      </dsp:txBody>
      <dsp:txXfrm>
        <a:off x="61311" y="1180371"/>
        <a:ext cx="11104178" cy="1133345"/>
      </dsp:txXfrm>
    </dsp:sp>
    <dsp:sp modelId="{8215BB15-1825-40C9-8D3B-2D25DE564120}">
      <dsp:nvSpPr>
        <dsp:cNvPr id="0" name=""/>
        <dsp:cNvSpPr/>
      </dsp:nvSpPr>
      <dsp:spPr>
        <a:xfrm>
          <a:off x="0" y="2559348"/>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：●地下水面下の測定に限られる　●ケーシング挿入区間は測定不能</a:t>
          </a:r>
        </a:p>
      </dsp:txBody>
      <dsp:txXfrm>
        <a:off x="60313" y="2619661"/>
        <a:ext cx="11106174" cy="1114894"/>
      </dsp:txXfrm>
    </dsp:sp>
    <dsp:sp modelId="{F4019E0E-99CB-44C2-9919-DE4CB68C0010}">
      <dsp:nvSpPr>
        <dsp:cNvPr id="0" name=""/>
        <dsp:cNvSpPr/>
      </dsp:nvSpPr>
      <dsp:spPr>
        <a:xfrm>
          <a:off x="0" y="3979188"/>
          <a:ext cx="11226800" cy="675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32990" y="4012178"/>
        <a:ext cx="11160820" cy="60982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57752"/>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：●地山の密度</a:t>
          </a:r>
        </a:p>
      </dsp:txBody>
      <dsp:txXfrm>
        <a:off x="32400" y="390152"/>
        <a:ext cx="11162000" cy="598921"/>
      </dsp:txXfrm>
    </dsp:sp>
    <dsp:sp modelId="{FEBFF085-37DD-4711-B7D9-F8B31F274909}">
      <dsp:nvSpPr>
        <dsp:cNvPr id="0" name=""/>
        <dsp:cNvSpPr/>
      </dsp:nvSpPr>
      <dsp:spPr>
        <a:xfrm>
          <a:off x="0" y="1205793"/>
          <a:ext cx="11226800" cy="8692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：●地山の湿潤密度、乾燥密度、孔隙率の状況とそれらの深度方向の分布</a:t>
          </a:r>
        </a:p>
      </dsp:txBody>
      <dsp:txXfrm>
        <a:off x="42433" y="1248226"/>
        <a:ext cx="11141934" cy="784371"/>
      </dsp:txXfrm>
    </dsp:sp>
    <dsp:sp modelId="{8215BB15-1825-40C9-8D3B-2D25DE564120}">
      <dsp:nvSpPr>
        <dsp:cNvPr id="0" name=""/>
        <dsp:cNvSpPr/>
      </dsp:nvSpPr>
      <dsp:spPr>
        <a:xfrm>
          <a:off x="0" y="2259351"/>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：●比較的強い</a:t>
          </a:r>
          <a:r>
            <a:rPr kumimoji="1" lang="en-US" altLang="ja-JP" sz="2400" b="1" kern="1200" dirty="0"/>
            <a:t>γ</a:t>
          </a:r>
          <a:r>
            <a:rPr kumimoji="1" lang="ja-JP" altLang="en-US" sz="2400" b="1" kern="1200" dirty="0"/>
            <a:t>線源を用いる必要がある　●校正曲線作成のため検定実験が必要</a:t>
          </a:r>
        </a:p>
      </dsp:txBody>
      <dsp:txXfrm>
        <a:off x="60313" y="2319664"/>
        <a:ext cx="11106174" cy="1114894"/>
      </dsp:txXfrm>
    </dsp:sp>
    <dsp:sp modelId="{F4019E0E-99CB-44C2-9919-DE4CB68C0010}">
      <dsp:nvSpPr>
        <dsp:cNvPr id="0" name=""/>
        <dsp:cNvSpPr/>
      </dsp:nvSpPr>
      <dsp:spPr>
        <a:xfrm>
          <a:off x="0" y="3679191"/>
          <a:ext cx="11226800" cy="8890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43401" y="3722592"/>
        <a:ext cx="11139998" cy="80226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16371"/>
          <a:ext cx="11226800" cy="6436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：●ボーリング孔の孔径の変化</a:t>
          </a:r>
        </a:p>
      </dsp:txBody>
      <dsp:txXfrm>
        <a:off x="31418" y="347789"/>
        <a:ext cx="11163964" cy="580772"/>
      </dsp:txXfrm>
    </dsp:sp>
    <dsp:sp modelId="{FEBFF085-37DD-4711-B7D9-F8B31F274909}">
      <dsp:nvSpPr>
        <dsp:cNvPr id="0" name=""/>
        <dsp:cNvSpPr/>
      </dsp:nvSpPr>
      <dsp:spPr>
        <a:xfrm>
          <a:off x="0" y="1144299"/>
          <a:ext cx="11226800" cy="10248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：●地山の安定性の定性的評価　●不安定地層の深度分布の把握</a:t>
          </a:r>
        </a:p>
      </dsp:txBody>
      <dsp:txXfrm>
        <a:off x="50030" y="1194329"/>
        <a:ext cx="11126740" cy="924801"/>
      </dsp:txXfrm>
    </dsp:sp>
    <dsp:sp modelId="{8215BB15-1825-40C9-8D3B-2D25DE564120}">
      <dsp:nvSpPr>
        <dsp:cNvPr id="0" name=""/>
        <dsp:cNvSpPr/>
      </dsp:nvSpPr>
      <dsp:spPr>
        <a:xfrm>
          <a:off x="0" y="2353481"/>
          <a:ext cx="11226800" cy="1198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：●ケーシングが挿入されたボーリング孔では測定できない</a:t>
          </a:r>
        </a:p>
      </dsp:txBody>
      <dsp:txXfrm>
        <a:off x="58485" y="2411966"/>
        <a:ext cx="11109830" cy="1081110"/>
      </dsp:txXfrm>
    </dsp:sp>
    <dsp:sp modelId="{F4019E0E-99CB-44C2-9919-DE4CB68C0010}">
      <dsp:nvSpPr>
        <dsp:cNvPr id="0" name=""/>
        <dsp:cNvSpPr/>
      </dsp:nvSpPr>
      <dsp:spPr>
        <a:xfrm>
          <a:off x="0" y="3735881"/>
          <a:ext cx="11226800" cy="8737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42653" y="3778534"/>
        <a:ext cx="11141494" cy="7884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36C44-DF53-4524-9E0F-85AAB92C9065}">
      <dsp:nvSpPr>
        <dsp:cNvPr id="0" name=""/>
        <dsp:cNvSpPr/>
      </dsp:nvSpPr>
      <dsp:spPr>
        <a:xfrm>
          <a:off x="0" y="5998"/>
          <a:ext cx="11440885" cy="7359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段階的な調査により、精度を向上させ、各段階に必要な情報収集が行われる</a:t>
          </a:r>
        </a:p>
      </dsp:txBody>
      <dsp:txXfrm>
        <a:off x="35925" y="41923"/>
        <a:ext cx="11369035" cy="664080"/>
      </dsp:txXfrm>
    </dsp:sp>
    <dsp:sp modelId="{293DBD7C-79BD-46E4-B56A-6C8FD4E3E233}">
      <dsp:nvSpPr>
        <dsp:cNvPr id="0" name=""/>
        <dsp:cNvSpPr/>
      </dsp:nvSpPr>
      <dsp:spPr>
        <a:xfrm>
          <a:off x="0" y="839848"/>
          <a:ext cx="11440885" cy="7359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掘削する地山の条件により施工法が違い、必要な地盤情報も異なる</a:t>
          </a:r>
        </a:p>
      </dsp:txBody>
      <dsp:txXfrm>
        <a:off x="35925" y="875773"/>
        <a:ext cx="11369035" cy="664080"/>
      </dsp:txXfrm>
    </dsp:sp>
    <dsp:sp modelId="{03D9A071-817A-4E8D-94C1-C1D62D23E058}">
      <dsp:nvSpPr>
        <dsp:cNvPr id="0" name=""/>
        <dsp:cNvSpPr/>
      </dsp:nvSpPr>
      <dsp:spPr>
        <a:xfrm>
          <a:off x="0" y="1673698"/>
          <a:ext cx="11440885" cy="7359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線状構造物なので、広範囲の調査が必要</a:t>
          </a:r>
        </a:p>
      </dsp:txBody>
      <dsp:txXfrm>
        <a:off x="35925" y="1709623"/>
        <a:ext cx="11369035" cy="664080"/>
      </dsp:txXfrm>
    </dsp:sp>
    <dsp:sp modelId="{64DE46BB-BB0E-42D4-AE37-F862AB179569}">
      <dsp:nvSpPr>
        <dsp:cNvPr id="0" name=""/>
        <dsp:cNvSpPr/>
      </dsp:nvSpPr>
      <dsp:spPr>
        <a:xfrm>
          <a:off x="0" y="2507548"/>
          <a:ext cx="11440885" cy="7359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施工箇所の大部分が地下深部⇒弾性波探査などの間接的情報の収集が主体</a:t>
          </a:r>
        </a:p>
      </dsp:txBody>
      <dsp:txXfrm>
        <a:off x="35925" y="2543473"/>
        <a:ext cx="11369035" cy="664080"/>
      </dsp:txXfrm>
    </dsp:sp>
    <dsp:sp modelId="{661979A4-9313-4EE6-BF6A-1C1E8599A52B}">
      <dsp:nvSpPr>
        <dsp:cNvPr id="0" name=""/>
        <dsp:cNvSpPr/>
      </dsp:nvSpPr>
      <dsp:spPr>
        <a:xfrm>
          <a:off x="0" y="3341398"/>
          <a:ext cx="11440885" cy="799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地質・地下水状況の完全は把握は困難⇒施工中にも調査を実施</a:t>
          </a:r>
        </a:p>
      </dsp:txBody>
      <dsp:txXfrm>
        <a:off x="39005" y="3380403"/>
        <a:ext cx="11362875" cy="721018"/>
      </dsp:txXfrm>
    </dsp:sp>
    <dsp:sp modelId="{66B7FEEB-12C3-4B91-A193-906EAB07CF2C}">
      <dsp:nvSpPr>
        <dsp:cNvPr id="0" name=""/>
        <dsp:cNvSpPr/>
      </dsp:nvSpPr>
      <dsp:spPr>
        <a:xfrm>
          <a:off x="0" y="4238346"/>
          <a:ext cx="11440885" cy="7359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t>それらの情報は、地山条件の変化に応じた施工に利用</a:t>
          </a:r>
        </a:p>
      </dsp:txBody>
      <dsp:txXfrm>
        <a:off x="35925" y="4274271"/>
        <a:ext cx="11369035" cy="66408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638"/>
          <a:ext cx="11226800" cy="9503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：●地下水流動層の把握</a:t>
          </a:r>
        </a:p>
      </dsp:txBody>
      <dsp:txXfrm>
        <a:off x="46391" y="47029"/>
        <a:ext cx="11134018" cy="857546"/>
      </dsp:txXfrm>
    </dsp:sp>
    <dsp:sp modelId="{FEBFF085-37DD-4711-B7D9-F8B31F274909}">
      <dsp:nvSpPr>
        <dsp:cNvPr id="0" name=""/>
        <dsp:cNvSpPr/>
      </dsp:nvSpPr>
      <dsp:spPr>
        <a:xfrm>
          <a:off x="0" y="1106486"/>
          <a:ext cx="11226800" cy="12445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：●地山中の地下水流動層の分布や流動性の把握</a:t>
          </a:r>
        </a:p>
      </dsp:txBody>
      <dsp:txXfrm>
        <a:off x="60756" y="1167242"/>
        <a:ext cx="11105288" cy="1123078"/>
      </dsp:txXfrm>
    </dsp:sp>
    <dsp:sp modelId="{8215BB15-1825-40C9-8D3B-2D25DE564120}">
      <dsp:nvSpPr>
        <dsp:cNvPr id="0" name=""/>
        <dsp:cNvSpPr/>
      </dsp:nvSpPr>
      <dsp:spPr>
        <a:xfrm>
          <a:off x="0" y="2506596"/>
          <a:ext cx="11226800" cy="176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：●単一電極、検層方式は測定に時間を要する　●深度が深くなると電解物質の攪拌が困難となる　●ケーシングが挿入されたボーリング孔では測定できない</a:t>
          </a:r>
        </a:p>
      </dsp:txBody>
      <dsp:txXfrm>
        <a:off x="86357" y="2592953"/>
        <a:ext cx="11054086" cy="1596326"/>
      </dsp:txXfrm>
    </dsp:sp>
    <dsp:sp modelId="{F4019E0E-99CB-44C2-9919-DE4CB68C0010}">
      <dsp:nvSpPr>
        <dsp:cNvPr id="0" name=""/>
        <dsp:cNvSpPr/>
      </dsp:nvSpPr>
      <dsp:spPr>
        <a:xfrm>
          <a:off x="0" y="4431156"/>
          <a:ext cx="11226800" cy="4942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：路線選定〇　　設計・施工計画〇　　施工△</a:t>
          </a:r>
        </a:p>
      </dsp:txBody>
      <dsp:txXfrm>
        <a:off x="24126" y="4455282"/>
        <a:ext cx="11178548" cy="44596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470852"/>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：●地層の成層状況　●湧水状況</a:t>
          </a:r>
        </a:p>
      </dsp:txBody>
      <dsp:txXfrm>
        <a:off x="32400" y="503252"/>
        <a:ext cx="11162000" cy="598921"/>
      </dsp:txXfrm>
    </dsp:sp>
    <dsp:sp modelId="{FEBFF085-37DD-4711-B7D9-F8B31F274909}">
      <dsp:nvSpPr>
        <dsp:cNvPr id="0" name=""/>
        <dsp:cNvSpPr/>
      </dsp:nvSpPr>
      <dsp:spPr>
        <a:xfrm>
          <a:off x="0" y="1318893"/>
          <a:ext cx="11226800" cy="8692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：●切羽の安定性検討　●湧水箇所の性状検討</a:t>
          </a:r>
        </a:p>
      </dsp:txBody>
      <dsp:txXfrm>
        <a:off x="42433" y="1361326"/>
        <a:ext cx="11141934" cy="784371"/>
      </dsp:txXfrm>
    </dsp:sp>
    <dsp:sp modelId="{8215BB15-1825-40C9-8D3B-2D25DE564120}">
      <dsp:nvSpPr>
        <dsp:cNvPr id="0" name=""/>
        <dsp:cNvSpPr/>
      </dsp:nvSpPr>
      <dsp:spPr>
        <a:xfrm>
          <a:off x="0" y="2372451"/>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：●孔内洗浄を十分に行う必要がある　●ケーシングが挿入されたボーリング孔では観察不能</a:t>
          </a:r>
        </a:p>
      </dsp:txBody>
      <dsp:txXfrm>
        <a:off x="60313" y="2432764"/>
        <a:ext cx="11106174" cy="1114894"/>
      </dsp:txXfrm>
    </dsp:sp>
    <dsp:sp modelId="{F4019E0E-99CB-44C2-9919-DE4CB68C0010}">
      <dsp:nvSpPr>
        <dsp:cNvPr id="0" name=""/>
        <dsp:cNvSpPr/>
      </dsp:nvSpPr>
      <dsp:spPr>
        <a:xfrm>
          <a:off x="0" y="3792291"/>
          <a:ext cx="11226800" cy="6628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　　設計・施工計画△　　施工△</a:t>
          </a:r>
        </a:p>
      </dsp:txBody>
      <dsp:txXfrm>
        <a:off x="32359" y="3824650"/>
        <a:ext cx="11162082" cy="59815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69181"/>
          <a:ext cx="11226800" cy="6637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得られる情報</a:t>
          </a:r>
          <a:r>
            <a:rPr kumimoji="1" lang="ja-JP" altLang="en-US" sz="2400" b="1" kern="1200" dirty="0"/>
            <a:t>：●地山応力</a:t>
          </a:r>
        </a:p>
      </dsp:txBody>
      <dsp:txXfrm>
        <a:off x="32400" y="401581"/>
        <a:ext cx="11162000" cy="598921"/>
      </dsp:txXfrm>
    </dsp:sp>
    <dsp:sp modelId="{FEBFF085-37DD-4711-B7D9-F8B31F274909}">
      <dsp:nvSpPr>
        <dsp:cNvPr id="0" name=""/>
        <dsp:cNvSpPr/>
      </dsp:nvSpPr>
      <dsp:spPr>
        <a:xfrm>
          <a:off x="0" y="1217222"/>
          <a:ext cx="11226800" cy="8692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目的と結果の利用</a:t>
          </a:r>
          <a:r>
            <a:rPr kumimoji="1" lang="ja-JP" altLang="en-US" sz="2400" b="1" kern="1200" dirty="0"/>
            <a:t>：●地山の応力状態の把握</a:t>
          </a:r>
        </a:p>
      </dsp:txBody>
      <dsp:txXfrm>
        <a:off x="42433" y="1259655"/>
        <a:ext cx="11141934" cy="784371"/>
      </dsp:txXfrm>
    </dsp:sp>
    <dsp:sp modelId="{8215BB15-1825-40C9-8D3B-2D25DE564120}">
      <dsp:nvSpPr>
        <dsp:cNvPr id="0" name=""/>
        <dsp:cNvSpPr/>
      </dsp:nvSpPr>
      <dsp:spPr>
        <a:xfrm>
          <a:off x="0" y="2270780"/>
          <a:ext cx="11226800" cy="1235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問題点</a:t>
          </a:r>
          <a:r>
            <a:rPr kumimoji="1" lang="ja-JP" altLang="en-US" sz="2400" b="1" kern="1200" dirty="0"/>
            <a:t>：●測定結果は極めて局所的な応力状態を表しており、測定結果から地山全体の応力状態の推定が難しい</a:t>
          </a:r>
        </a:p>
      </dsp:txBody>
      <dsp:txXfrm>
        <a:off x="60313" y="2331093"/>
        <a:ext cx="11106174" cy="1114894"/>
      </dsp:txXfrm>
    </dsp:sp>
    <dsp:sp modelId="{F4019E0E-99CB-44C2-9919-DE4CB68C0010}">
      <dsp:nvSpPr>
        <dsp:cNvPr id="0" name=""/>
        <dsp:cNvSpPr/>
      </dsp:nvSpPr>
      <dsp:spPr>
        <a:xfrm>
          <a:off x="0" y="3690620"/>
          <a:ext cx="11226800" cy="8662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1" kern="1200" dirty="0">
              <a:solidFill>
                <a:srgbClr val="FFFF00"/>
              </a:solidFill>
            </a:rPr>
            <a:t>適用段階</a:t>
          </a:r>
          <a:r>
            <a:rPr kumimoji="1" lang="ja-JP" altLang="en-US" sz="2400" b="1" kern="1200" dirty="0"/>
            <a:t>：路線選定△　　設計・施工計画△　　施工△</a:t>
          </a:r>
        </a:p>
      </dsp:txBody>
      <dsp:txXfrm>
        <a:off x="42285" y="3732905"/>
        <a:ext cx="11142230" cy="78164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5469"/>
          <a:ext cx="11226800" cy="12525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：●構成岩石の物理、力学特性（単体重量、弾性波速度、圧縮強度など）　●構成岩石の鉱物化学的特性（粘土鉱物含有量、スレーキング特性など）　●構成土質の物理、力学特性（粒度組成、含水比、圧縮強度、コンシステンシーなど）</a:t>
          </a:r>
        </a:p>
      </dsp:txBody>
      <dsp:txXfrm>
        <a:off x="61142" y="66611"/>
        <a:ext cx="11104516" cy="1130218"/>
      </dsp:txXfrm>
    </dsp:sp>
    <dsp:sp modelId="{FEBFF085-37DD-4711-B7D9-F8B31F274909}">
      <dsp:nvSpPr>
        <dsp:cNvPr id="0" name=""/>
        <dsp:cNvSpPr/>
      </dsp:nvSpPr>
      <dsp:spPr>
        <a:xfrm>
          <a:off x="0" y="1442292"/>
          <a:ext cx="11226800" cy="1015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：●未固結地山での切羽安定性の検討　●地山弾性波速度と併せて割れ目などによる地山の劣化程度を把握　●圧縮強度より地山の力学特性把握　●膨張性地山の予測評価</a:t>
          </a:r>
        </a:p>
      </dsp:txBody>
      <dsp:txXfrm>
        <a:off x="49564" y="1491856"/>
        <a:ext cx="11127672" cy="916193"/>
      </dsp:txXfrm>
    </dsp:sp>
    <dsp:sp modelId="{8215BB15-1825-40C9-8D3B-2D25DE564120}">
      <dsp:nvSpPr>
        <dsp:cNvPr id="0" name=""/>
        <dsp:cNvSpPr/>
      </dsp:nvSpPr>
      <dsp:spPr>
        <a:xfrm>
          <a:off x="0" y="2641933"/>
          <a:ext cx="11226800" cy="15588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：●対象とする地山の問題点に合わせて試験項目を選択する　●結果は試験体の物性値であるので、地山の評価はこれらの試験結果に割れ目などの評価を考慮する　●軟岩試料では含水比により試験結果が大きく異なる場合がある　●力学試験では、試料採取時の試料攪乱の影響を受けやすい</a:t>
          </a:r>
        </a:p>
      </dsp:txBody>
      <dsp:txXfrm>
        <a:off x="76099" y="2718032"/>
        <a:ext cx="11074602" cy="1406688"/>
      </dsp:txXfrm>
    </dsp:sp>
    <dsp:sp modelId="{F4019E0E-99CB-44C2-9919-DE4CB68C0010}">
      <dsp:nvSpPr>
        <dsp:cNvPr id="0" name=""/>
        <dsp:cNvSpPr/>
      </dsp:nvSpPr>
      <dsp:spPr>
        <a:xfrm>
          <a:off x="0" y="4385140"/>
          <a:ext cx="11226800" cy="5354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：路線選定〇　　設計・施工計画◎　　施工〇</a:t>
          </a:r>
        </a:p>
      </dsp:txBody>
      <dsp:txXfrm>
        <a:off x="26136" y="4411276"/>
        <a:ext cx="11174528" cy="48312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671408-D004-46F7-A79B-250084D7D5A6}">
      <dsp:nvSpPr>
        <dsp:cNvPr id="0" name=""/>
        <dsp:cNvSpPr/>
      </dsp:nvSpPr>
      <dsp:spPr>
        <a:xfrm>
          <a:off x="0" y="110224"/>
          <a:ext cx="11511313" cy="24464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kumimoji="1" lang="ja-JP" altLang="en-US" sz="4100" b="1" kern="1200" dirty="0">
              <a:solidFill>
                <a:srgbClr val="FFFF00"/>
              </a:solidFill>
            </a:rPr>
            <a:t>「設計業務等標準積算基準書」</a:t>
          </a:r>
          <a:endParaRPr kumimoji="1" lang="en-US" altLang="ja-JP" sz="4100" b="1" kern="1200" dirty="0">
            <a:solidFill>
              <a:srgbClr val="FFFF00"/>
            </a:solidFill>
          </a:endParaRPr>
        </a:p>
        <a:p>
          <a:pPr marL="0" lvl="0" indent="0" algn="l" defTabSz="1822450">
            <a:lnSpc>
              <a:spcPct val="90000"/>
            </a:lnSpc>
            <a:spcBef>
              <a:spcPct val="0"/>
            </a:spcBef>
            <a:spcAft>
              <a:spcPct val="35000"/>
            </a:spcAft>
            <a:buNone/>
          </a:pPr>
          <a:r>
            <a:rPr kumimoji="1" lang="ja-JP" altLang="en-US" sz="4100" b="1" kern="1200" dirty="0"/>
            <a:t>国土交通省大臣官房技術調査課監修</a:t>
          </a:r>
        </a:p>
      </dsp:txBody>
      <dsp:txXfrm>
        <a:off x="119427" y="229651"/>
        <a:ext cx="11272459" cy="2207616"/>
      </dsp:txXfrm>
    </dsp:sp>
    <dsp:sp modelId="{381974AE-37E3-4E53-8311-F93D3749FE86}">
      <dsp:nvSpPr>
        <dsp:cNvPr id="0" name=""/>
        <dsp:cNvSpPr/>
      </dsp:nvSpPr>
      <dsp:spPr>
        <a:xfrm>
          <a:off x="0" y="2674774"/>
          <a:ext cx="11511313" cy="24464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kumimoji="1" lang="ja-JP" altLang="en-US" sz="4100" b="1" kern="1200" dirty="0">
              <a:solidFill>
                <a:srgbClr val="FFFF00"/>
              </a:solidFill>
            </a:rPr>
            <a:t>「全国標準積算資料（土質調査・地質調査）」</a:t>
          </a:r>
          <a:endParaRPr kumimoji="1" lang="en-US" altLang="ja-JP" sz="4100" b="1" kern="1200" dirty="0">
            <a:solidFill>
              <a:srgbClr val="FFFF00"/>
            </a:solidFill>
          </a:endParaRPr>
        </a:p>
        <a:p>
          <a:pPr marL="0" lvl="0" indent="0" algn="l" defTabSz="1822450">
            <a:lnSpc>
              <a:spcPct val="90000"/>
            </a:lnSpc>
            <a:spcBef>
              <a:spcPct val="0"/>
            </a:spcBef>
            <a:spcAft>
              <a:spcPct val="35000"/>
            </a:spcAft>
            <a:buNone/>
          </a:pPr>
          <a:r>
            <a:rPr kumimoji="1" lang="ja-JP" altLang="en-US" sz="4100" b="1" kern="1200" dirty="0"/>
            <a:t>全国地質調査業協会連合会</a:t>
          </a:r>
        </a:p>
      </dsp:txBody>
      <dsp:txXfrm>
        <a:off x="119427" y="2794201"/>
        <a:ext cx="11272459" cy="2207616"/>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671408-D004-46F7-A79B-250084D7D5A6}">
      <dsp:nvSpPr>
        <dsp:cNvPr id="0" name=""/>
        <dsp:cNvSpPr/>
      </dsp:nvSpPr>
      <dsp:spPr>
        <a:xfrm>
          <a:off x="0" y="160538"/>
          <a:ext cx="11511313" cy="942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ja-JP" altLang="en-US" sz="2400" b="1" kern="1200" dirty="0"/>
            <a:t>事前資料が十分にそろわない場合は、基本的な調査項目を計上する</a:t>
          </a:r>
          <a:endParaRPr kumimoji="1" lang="ja-JP" altLang="en-US" sz="2400" b="1" kern="1200" dirty="0"/>
        </a:p>
      </dsp:txBody>
      <dsp:txXfrm>
        <a:off x="46029" y="206567"/>
        <a:ext cx="11419255" cy="850852"/>
      </dsp:txXfrm>
    </dsp:sp>
    <dsp:sp modelId="{2DF6F7DB-F8DE-4079-87EB-E1D4F511322A}">
      <dsp:nvSpPr>
        <dsp:cNvPr id="0" name=""/>
        <dsp:cNvSpPr/>
      </dsp:nvSpPr>
      <dsp:spPr>
        <a:xfrm>
          <a:off x="0" y="1152409"/>
          <a:ext cx="11511313" cy="942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b="1" kern="1200" dirty="0"/>
            <a:t>机上（図面上）での判断では現場の実態に合わないことが多いため、必ず施工現場を確認の上、実態に合った積算を行う</a:t>
          </a:r>
        </a:p>
      </dsp:txBody>
      <dsp:txXfrm>
        <a:off x="46029" y="1198438"/>
        <a:ext cx="11419255" cy="850852"/>
      </dsp:txXfrm>
    </dsp:sp>
    <dsp:sp modelId="{64320576-C5DA-4086-A07D-4195E477BF45}">
      <dsp:nvSpPr>
        <dsp:cNvPr id="0" name=""/>
        <dsp:cNvSpPr/>
      </dsp:nvSpPr>
      <dsp:spPr>
        <a:xfrm>
          <a:off x="0" y="2144279"/>
          <a:ext cx="11511313" cy="942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kumimoji="1" lang="ja-JP" altLang="en-US" sz="1700" b="1" kern="1200" dirty="0"/>
            <a:t>国の標準的な積算歩掛がない項目については、全国地質調査業協会連合会発行</a:t>
          </a:r>
          <a:r>
            <a:rPr kumimoji="1" lang="en-US" altLang="ja-JP" sz="1700" b="1" kern="1200" dirty="0"/>
            <a:t>『</a:t>
          </a:r>
          <a:r>
            <a:rPr kumimoji="1" lang="ja-JP" altLang="en-US" sz="1700" b="1" kern="1200" dirty="0"/>
            <a:t>全国標準積算資料（土質調査・地質調査）</a:t>
          </a:r>
          <a:r>
            <a:rPr kumimoji="1" lang="en-US" altLang="ja-JP" sz="1700" b="1" kern="1200" dirty="0"/>
            <a:t>』</a:t>
          </a:r>
          <a:r>
            <a:rPr kumimoji="1" lang="ja-JP" altLang="en-US" sz="1700" b="1" kern="1200" dirty="0"/>
            <a:t>の利用や実績のある地質調査会社からの見積もり徴取を行い、調査にように不足が生じないようにする</a:t>
          </a:r>
        </a:p>
      </dsp:txBody>
      <dsp:txXfrm>
        <a:off x="46029" y="2190308"/>
        <a:ext cx="11419255" cy="850852"/>
      </dsp:txXfrm>
    </dsp:sp>
    <dsp:sp modelId="{D7414B76-F2E5-429B-A7BB-58816F70BEAA}">
      <dsp:nvSpPr>
        <dsp:cNvPr id="0" name=""/>
        <dsp:cNvSpPr/>
      </dsp:nvSpPr>
      <dsp:spPr>
        <a:xfrm>
          <a:off x="0" y="3136149"/>
          <a:ext cx="11511313" cy="942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kumimoji="1" lang="ja-JP" altLang="en-US" sz="1700" b="1" kern="1200" dirty="0"/>
            <a:t>山岳トンネル調査の場合は、山中の傾斜地での作業が多くなることから、調査地点への資材判裕ルート選定や搬入距離、足場仮設や給水条件設定が業務に与える影響が大きいため、積算には特に留意する</a:t>
          </a:r>
        </a:p>
      </dsp:txBody>
      <dsp:txXfrm>
        <a:off x="46029" y="3182178"/>
        <a:ext cx="11419255" cy="850852"/>
      </dsp:txXfrm>
    </dsp:sp>
    <dsp:sp modelId="{381974AE-37E3-4E53-8311-F93D3749FE86}">
      <dsp:nvSpPr>
        <dsp:cNvPr id="0" name=""/>
        <dsp:cNvSpPr/>
      </dsp:nvSpPr>
      <dsp:spPr>
        <a:xfrm>
          <a:off x="0" y="4128019"/>
          <a:ext cx="11511313" cy="942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ja-JP" altLang="en-US" sz="1800" b="1" kern="1200" dirty="0"/>
            <a:t>山岳地域での作業については、経済性と併せて環境保全に対しても留意した積算を行うことが望ましい</a:t>
          </a:r>
          <a:endParaRPr kumimoji="1" lang="ja-JP" altLang="en-US" sz="1800" b="1" kern="1200" dirty="0"/>
        </a:p>
      </dsp:txBody>
      <dsp:txXfrm>
        <a:off x="46029" y="4174048"/>
        <a:ext cx="11419255" cy="8508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2EE64-C595-4632-981D-BCFAEEA25578}">
      <dsp:nvSpPr>
        <dsp:cNvPr id="0" name=""/>
        <dsp:cNvSpPr/>
      </dsp:nvSpPr>
      <dsp:spPr>
        <a:xfrm>
          <a:off x="3335" y="688831"/>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地下水への</a:t>
          </a:r>
          <a:endParaRPr kumimoji="1" lang="en-US" altLang="ja-JP" sz="2900" b="1" kern="1200" dirty="0"/>
        </a:p>
        <a:p>
          <a:pPr marL="0" lvl="0" indent="0" algn="ctr" defTabSz="1289050">
            <a:lnSpc>
              <a:spcPct val="90000"/>
            </a:lnSpc>
            <a:spcBef>
              <a:spcPct val="0"/>
            </a:spcBef>
            <a:spcAft>
              <a:spcPct val="35000"/>
            </a:spcAft>
            <a:buNone/>
          </a:pPr>
          <a:r>
            <a:rPr kumimoji="1" lang="ja-JP" altLang="en-US" sz="2900" b="1" kern="1200" dirty="0"/>
            <a:t>影響</a:t>
          </a:r>
        </a:p>
      </dsp:txBody>
      <dsp:txXfrm>
        <a:off x="3335" y="688831"/>
        <a:ext cx="2646461" cy="1587877"/>
      </dsp:txXfrm>
    </dsp:sp>
    <dsp:sp modelId="{ED7CED53-11EC-4D6F-B5FE-EE6509883565}">
      <dsp:nvSpPr>
        <dsp:cNvPr id="0" name=""/>
        <dsp:cNvSpPr/>
      </dsp:nvSpPr>
      <dsp:spPr>
        <a:xfrm>
          <a:off x="2914443" y="688831"/>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濁水</a:t>
          </a:r>
        </a:p>
      </dsp:txBody>
      <dsp:txXfrm>
        <a:off x="2914443" y="688831"/>
        <a:ext cx="2646461" cy="1587877"/>
      </dsp:txXfrm>
    </dsp:sp>
    <dsp:sp modelId="{A92E3FFC-204E-43E6-BF17-D6EA06D2A03D}">
      <dsp:nvSpPr>
        <dsp:cNvPr id="0" name=""/>
        <dsp:cNvSpPr/>
      </dsp:nvSpPr>
      <dsp:spPr>
        <a:xfrm>
          <a:off x="5825552" y="688831"/>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工事中の騒音・振動</a:t>
          </a:r>
        </a:p>
      </dsp:txBody>
      <dsp:txXfrm>
        <a:off x="5825552" y="688831"/>
        <a:ext cx="2646461" cy="1587877"/>
      </dsp:txXfrm>
    </dsp:sp>
    <dsp:sp modelId="{7095A5CC-299A-416F-832A-BFBF365D6AED}">
      <dsp:nvSpPr>
        <dsp:cNvPr id="0" name=""/>
        <dsp:cNvSpPr/>
      </dsp:nvSpPr>
      <dsp:spPr>
        <a:xfrm>
          <a:off x="8736660" y="688831"/>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完成後の交通騒音・振動</a:t>
          </a:r>
        </a:p>
      </dsp:txBody>
      <dsp:txXfrm>
        <a:off x="8736660" y="688831"/>
        <a:ext cx="2646461" cy="1587877"/>
      </dsp:txXfrm>
    </dsp:sp>
    <dsp:sp modelId="{8D893C48-767C-4352-96F1-48A88052E503}">
      <dsp:nvSpPr>
        <dsp:cNvPr id="0" name=""/>
        <dsp:cNvSpPr/>
      </dsp:nvSpPr>
      <dsp:spPr>
        <a:xfrm>
          <a:off x="1458889" y="2541354"/>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大気汚染</a:t>
          </a:r>
        </a:p>
      </dsp:txBody>
      <dsp:txXfrm>
        <a:off x="1458889" y="2541354"/>
        <a:ext cx="2646461" cy="1587877"/>
      </dsp:txXfrm>
    </dsp:sp>
    <dsp:sp modelId="{F043A2EE-32BF-456A-AAFB-9550B4FE6649}">
      <dsp:nvSpPr>
        <dsp:cNvPr id="0" name=""/>
        <dsp:cNvSpPr/>
      </dsp:nvSpPr>
      <dsp:spPr>
        <a:xfrm>
          <a:off x="4369998" y="2541354"/>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酸性水の発生</a:t>
          </a:r>
        </a:p>
      </dsp:txBody>
      <dsp:txXfrm>
        <a:off x="4369998" y="2541354"/>
        <a:ext cx="2646461" cy="1587877"/>
      </dsp:txXfrm>
    </dsp:sp>
    <dsp:sp modelId="{19344446-7D3F-45F1-BA66-B854CB0F0759}">
      <dsp:nvSpPr>
        <dsp:cNvPr id="0" name=""/>
        <dsp:cNvSpPr/>
      </dsp:nvSpPr>
      <dsp:spPr>
        <a:xfrm>
          <a:off x="7281106" y="2541354"/>
          <a:ext cx="2646461" cy="1587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b="1" kern="1200" dirty="0"/>
            <a:t>重金属の溶出</a:t>
          </a:r>
        </a:p>
      </dsp:txBody>
      <dsp:txXfrm>
        <a:off x="7281106" y="2541354"/>
        <a:ext cx="2646461" cy="15878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AF7EB-B795-4A6A-BBEB-528F32CF4C2C}">
      <dsp:nvSpPr>
        <dsp:cNvPr id="0" name=""/>
        <dsp:cNvSpPr/>
      </dsp:nvSpPr>
      <dsp:spPr>
        <a:xfrm>
          <a:off x="0" y="49"/>
          <a:ext cx="10515600" cy="10922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kumimoji="1" lang="ja-JP" altLang="en-US" sz="3600" b="1" kern="1200" dirty="0"/>
            <a:t>地下水が路線の計画高よりも高い場合</a:t>
          </a:r>
        </a:p>
      </dsp:txBody>
      <dsp:txXfrm>
        <a:off x="53321" y="53370"/>
        <a:ext cx="10408958" cy="985639"/>
      </dsp:txXfrm>
    </dsp:sp>
    <dsp:sp modelId="{3BB36FD0-86C8-40F0-AE76-3865BA2A35CB}">
      <dsp:nvSpPr>
        <dsp:cNvPr id="0" name=""/>
        <dsp:cNvSpPr/>
      </dsp:nvSpPr>
      <dsp:spPr>
        <a:xfrm>
          <a:off x="0" y="1092331"/>
          <a:ext cx="10515600" cy="148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5720" rIns="256032" bIns="45720" numCol="1" spcCol="1270" anchor="t" anchorCtr="0">
          <a:noAutofit/>
        </a:bodyPr>
        <a:lstStyle/>
        <a:p>
          <a:pPr marL="285750" lvl="1" indent="-285750" algn="l" defTabSz="1600200">
            <a:lnSpc>
              <a:spcPct val="90000"/>
            </a:lnSpc>
            <a:spcBef>
              <a:spcPct val="0"/>
            </a:spcBef>
            <a:spcAft>
              <a:spcPct val="20000"/>
            </a:spcAft>
            <a:buChar char="•"/>
          </a:pPr>
          <a:r>
            <a:rPr kumimoji="1" lang="ja-JP" altLang="en-US" sz="3600" b="1" kern="1200" dirty="0"/>
            <a:t>坑内から湧水⇒表流水・地下水の枯渇⇒渇水問題（影響圏内にある井戸・ため池など）</a:t>
          </a:r>
        </a:p>
      </dsp:txBody>
      <dsp:txXfrm>
        <a:off x="0" y="1092331"/>
        <a:ext cx="10515600" cy="1480211"/>
      </dsp:txXfrm>
    </dsp:sp>
    <dsp:sp modelId="{B6D022C8-1E20-4CAF-AEC8-0F067A498291}">
      <dsp:nvSpPr>
        <dsp:cNvPr id="0" name=""/>
        <dsp:cNvSpPr/>
      </dsp:nvSpPr>
      <dsp:spPr>
        <a:xfrm>
          <a:off x="0" y="2572543"/>
          <a:ext cx="10515600" cy="10922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kumimoji="1" lang="ja-JP" altLang="en-US" sz="3600" b="1" kern="1200" dirty="0"/>
            <a:t>湧水による利水への影響</a:t>
          </a:r>
        </a:p>
      </dsp:txBody>
      <dsp:txXfrm>
        <a:off x="53321" y="2625864"/>
        <a:ext cx="10408958" cy="985639"/>
      </dsp:txXfrm>
    </dsp:sp>
    <dsp:sp modelId="{A7C947E4-6D59-476E-8789-529DC444EF64}">
      <dsp:nvSpPr>
        <dsp:cNvPr id="0" name=""/>
        <dsp:cNvSpPr/>
      </dsp:nvSpPr>
      <dsp:spPr>
        <a:xfrm>
          <a:off x="0" y="3664825"/>
          <a:ext cx="10515600" cy="148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5720" rIns="256032" bIns="45720" numCol="1" spcCol="1270" anchor="t" anchorCtr="0">
          <a:noAutofit/>
        </a:bodyPr>
        <a:lstStyle/>
        <a:p>
          <a:pPr marL="285750" lvl="1" indent="-285750" algn="l" defTabSz="1600200">
            <a:lnSpc>
              <a:spcPct val="90000"/>
            </a:lnSpc>
            <a:spcBef>
              <a:spcPct val="0"/>
            </a:spcBef>
            <a:spcAft>
              <a:spcPct val="20000"/>
            </a:spcAft>
            <a:buChar char="•"/>
          </a:pPr>
          <a:r>
            <a:rPr kumimoji="1" lang="ja-JP" altLang="en-US" sz="3600" b="1" kern="1200" dirty="0"/>
            <a:t>地下水の低下、河川水・湖沼水の減少・枯渇⇒樹木などの植物に影響</a:t>
          </a:r>
        </a:p>
      </dsp:txBody>
      <dsp:txXfrm>
        <a:off x="0" y="3664825"/>
        <a:ext cx="10515600" cy="14802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0DC62-F0FE-4546-A500-ACFFE3E44C7D}">
      <dsp:nvSpPr>
        <dsp:cNvPr id="0" name=""/>
        <dsp:cNvSpPr/>
      </dsp:nvSpPr>
      <dsp:spPr>
        <a:xfrm>
          <a:off x="0" y="40510"/>
          <a:ext cx="10515600" cy="8821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kumimoji="1" lang="ja-JP" altLang="en-US" sz="2900" b="1" kern="1200" dirty="0"/>
            <a:t>地形</a:t>
          </a:r>
        </a:p>
      </dsp:txBody>
      <dsp:txXfrm>
        <a:off x="43064" y="83574"/>
        <a:ext cx="10429472" cy="796052"/>
      </dsp:txXfrm>
    </dsp:sp>
    <dsp:sp modelId="{F57CC1C0-66F3-4A0A-8BA5-5D5D9A8E3DBE}">
      <dsp:nvSpPr>
        <dsp:cNvPr id="0" name=""/>
        <dsp:cNvSpPr/>
      </dsp:nvSpPr>
      <dsp:spPr>
        <a:xfrm>
          <a:off x="0" y="1006210"/>
          <a:ext cx="10515600" cy="8821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kumimoji="1" lang="ja-JP" altLang="en-US" sz="2900" b="1" kern="1200" dirty="0"/>
            <a:t>地質構成および地質構造</a:t>
          </a:r>
        </a:p>
      </dsp:txBody>
      <dsp:txXfrm>
        <a:off x="43064" y="1049274"/>
        <a:ext cx="10429472" cy="796052"/>
      </dsp:txXfrm>
    </dsp:sp>
    <dsp:sp modelId="{7F7522B0-2235-4CD4-83E9-70CAB4CF5453}">
      <dsp:nvSpPr>
        <dsp:cNvPr id="0" name=""/>
        <dsp:cNvSpPr/>
      </dsp:nvSpPr>
      <dsp:spPr>
        <a:xfrm>
          <a:off x="0" y="1971910"/>
          <a:ext cx="10515600" cy="8821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kumimoji="1" lang="ja-JP" altLang="en-US" sz="2900" b="1" kern="1200" dirty="0"/>
            <a:t>地山の性状</a:t>
          </a:r>
        </a:p>
      </dsp:txBody>
      <dsp:txXfrm>
        <a:off x="43064" y="2014974"/>
        <a:ext cx="10429472" cy="796052"/>
      </dsp:txXfrm>
    </dsp:sp>
    <dsp:sp modelId="{3E58016B-D5FD-48F2-82EC-466F242A77FB}">
      <dsp:nvSpPr>
        <dsp:cNvPr id="0" name=""/>
        <dsp:cNvSpPr/>
      </dsp:nvSpPr>
      <dsp:spPr>
        <a:xfrm>
          <a:off x="0" y="2937610"/>
          <a:ext cx="10515600" cy="8821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kumimoji="1" lang="ja-JP" altLang="en-US" sz="2900" b="1" kern="1200" dirty="0"/>
            <a:t>岩石・土質の物理的・力学的性質および鉱物・化学的性質</a:t>
          </a:r>
        </a:p>
      </dsp:txBody>
      <dsp:txXfrm>
        <a:off x="43064" y="2980674"/>
        <a:ext cx="10429472" cy="796052"/>
      </dsp:txXfrm>
    </dsp:sp>
    <dsp:sp modelId="{7D68A1BF-BDAF-440A-93DA-CC887A47EC5F}">
      <dsp:nvSpPr>
        <dsp:cNvPr id="0" name=""/>
        <dsp:cNvSpPr/>
      </dsp:nvSpPr>
      <dsp:spPr>
        <a:xfrm>
          <a:off x="0" y="3903309"/>
          <a:ext cx="10515600" cy="8821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kumimoji="1" lang="ja-JP" altLang="en-US" sz="2900" b="1" kern="1200" dirty="0"/>
            <a:t>表流水および地下水</a:t>
          </a:r>
        </a:p>
      </dsp:txBody>
      <dsp:txXfrm>
        <a:off x="43064" y="3946373"/>
        <a:ext cx="10429472" cy="7960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168E6-3C85-408F-BD9E-25290AC3E9B3}">
      <dsp:nvSpPr>
        <dsp:cNvPr id="0" name=""/>
        <dsp:cNvSpPr/>
      </dsp:nvSpPr>
      <dsp:spPr>
        <a:xfrm>
          <a:off x="108600" y="3720"/>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資料調査</a:t>
          </a:r>
        </a:p>
      </dsp:txBody>
      <dsp:txXfrm>
        <a:off x="108600" y="3720"/>
        <a:ext cx="1878725" cy="1127235"/>
      </dsp:txXfrm>
    </dsp:sp>
    <dsp:sp modelId="{F98B9D70-BBDA-4D19-ABC5-5B26A0286148}">
      <dsp:nvSpPr>
        <dsp:cNvPr id="0" name=""/>
        <dsp:cNvSpPr/>
      </dsp:nvSpPr>
      <dsp:spPr>
        <a:xfrm>
          <a:off x="2175199" y="3720"/>
          <a:ext cx="2291707"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空中写真判読</a:t>
          </a:r>
        </a:p>
      </dsp:txBody>
      <dsp:txXfrm>
        <a:off x="2175199" y="3720"/>
        <a:ext cx="2291707" cy="1127235"/>
      </dsp:txXfrm>
    </dsp:sp>
    <dsp:sp modelId="{ACCC9A8A-1C8B-4459-AEBF-920FCD613248}">
      <dsp:nvSpPr>
        <dsp:cNvPr id="0" name=""/>
        <dsp:cNvSpPr/>
      </dsp:nvSpPr>
      <dsp:spPr>
        <a:xfrm>
          <a:off x="4654778" y="3720"/>
          <a:ext cx="2520723"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地表地質踏査</a:t>
          </a:r>
        </a:p>
      </dsp:txBody>
      <dsp:txXfrm>
        <a:off x="4654778" y="3720"/>
        <a:ext cx="2520723" cy="1127235"/>
      </dsp:txXfrm>
    </dsp:sp>
    <dsp:sp modelId="{156128BF-FF48-40A7-B315-0401FB5F8127}">
      <dsp:nvSpPr>
        <dsp:cNvPr id="0" name=""/>
        <dsp:cNvSpPr/>
      </dsp:nvSpPr>
      <dsp:spPr>
        <a:xfrm>
          <a:off x="7363375" y="3720"/>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弾性波探査</a:t>
          </a:r>
        </a:p>
      </dsp:txBody>
      <dsp:txXfrm>
        <a:off x="7363375" y="3720"/>
        <a:ext cx="1878725" cy="1127235"/>
      </dsp:txXfrm>
    </dsp:sp>
    <dsp:sp modelId="{D0BCDC06-52BD-4DA5-9585-5056A29D1DB9}">
      <dsp:nvSpPr>
        <dsp:cNvPr id="0" name=""/>
        <dsp:cNvSpPr/>
      </dsp:nvSpPr>
      <dsp:spPr>
        <a:xfrm>
          <a:off x="9429973" y="3720"/>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電気探査</a:t>
          </a:r>
        </a:p>
      </dsp:txBody>
      <dsp:txXfrm>
        <a:off x="9429973" y="3720"/>
        <a:ext cx="1878725" cy="1127235"/>
      </dsp:txXfrm>
    </dsp:sp>
    <dsp:sp modelId="{11F06275-7581-41EC-942C-82AD1812837A}">
      <dsp:nvSpPr>
        <dsp:cNvPr id="0" name=""/>
        <dsp:cNvSpPr/>
      </dsp:nvSpPr>
      <dsp:spPr>
        <a:xfrm>
          <a:off x="479245" y="1318828"/>
          <a:ext cx="3335357"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ボーリング調査</a:t>
          </a:r>
        </a:p>
      </dsp:txBody>
      <dsp:txXfrm>
        <a:off x="479245" y="1318828"/>
        <a:ext cx="3335357" cy="1127235"/>
      </dsp:txXfrm>
    </dsp:sp>
    <dsp:sp modelId="{5FC68A8E-E154-454D-B1D4-E886BB2CEED9}">
      <dsp:nvSpPr>
        <dsp:cNvPr id="0" name=""/>
        <dsp:cNvSpPr/>
      </dsp:nvSpPr>
      <dsp:spPr>
        <a:xfrm>
          <a:off x="4002475" y="1318828"/>
          <a:ext cx="2520291"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標準貫入試験</a:t>
          </a:r>
        </a:p>
      </dsp:txBody>
      <dsp:txXfrm>
        <a:off x="4002475" y="1318828"/>
        <a:ext cx="2520291" cy="1127235"/>
      </dsp:txXfrm>
    </dsp:sp>
    <dsp:sp modelId="{4B2EA3D1-8E93-4F36-966E-F8ABB89BDB92}">
      <dsp:nvSpPr>
        <dsp:cNvPr id="0" name=""/>
        <dsp:cNvSpPr/>
      </dsp:nvSpPr>
      <dsp:spPr>
        <a:xfrm>
          <a:off x="6710640" y="1318828"/>
          <a:ext cx="2160816"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孔内載荷試験</a:t>
          </a:r>
        </a:p>
      </dsp:txBody>
      <dsp:txXfrm>
        <a:off x="6710640" y="1318828"/>
        <a:ext cx="2160816" cy="1127235"/>
      </dsp:txXfrm>
    </dsp:sp>
    <dsp:sp modelId="{A2FB8F64-957A-4985-8F22-B078E2473985}">
      <dsp:nvSpPr>
        <dsp:cNvPr id="0" name=""/>
        <dsp:cNvSpPr/>
      </dsp:nvSpPr>
      <dsp:spPr>
        <a:xfrm>
          <a:off x="9059328" y="1318828"/>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透水試験</a:t>
          </a:r>
        </a:p>
      </dsp:txBody>
      <dsp:txXfrm>
        <a:off x="9059328" y="1318828"/>
        <a:ext cx="1878725" cy="1127235"/>
      </dsp:txXfrm>
    </dsp:sp>
    <dsp:sp modelId="{E6FEE41C-8750-4F4C-B353-B60401373E42}">
      <dsp:nvSpPr>
        <dsp:cNvPr id="0" name=""/>
        <dsp:cNvSpPr/>
      </dsp:nvSpPr>
      <dsp:spPr>
        <a:xfrm>
          <a:off x="135100" y="2633936"/>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速度検層（</a:t>
          </a:r>
          <a:r>
            <a:rPr kumimoji="1" lang="en-US" altLang="ja-JP" sz="2400" b="1" kern="1200" dirty="0"/>
            <a:t>PS</a:t>
          </a:r>
          <a:r>
            <a:rPr kumimoji="1" lang="ja-JP" altLang="en-US" sz="2400" b="1" kern="1200" dirty="0"/>
            <a:t>検層）</a:t>
          </a:r>
          <a:endParaRPr kumimoji="1" lang="en-US" altLang="ja-JP" sz="2400" b="1" kern="1200" dirty="0"/>
        </a:p>
      </dsp:txBody>
      <dsp:txXfrm>
        <a:off x="135100" y="2633936"/>
        <a:ext cx="1878725" cy="1127235"/>
      </dsp:txXfrm>
    </dsp:sp>
    <dsp:sp modelId="{C9F89A93-2042-4004-B067-D6623978E4D8}">
      <dsp:nvSpPr>
        <dsp:cNvPr id="0" name=""/>
        <dsp:cNvSpPr/>
      </dsp:nvSpPr>
      <dsp:spPr>
        <a:xfrm>
          <a:off x="2201698" y="2633936"/>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電気検層</a:t>
          </a:r>
          <a:endParaRPr kumimoji="1" lang="en-US" altLang="ja-JP" sz="2400" b="1" kern="1200" dirty="0"/>
        </a:p>
      </dsp:txBody>
      <dsp:txXfrm>
        <a:off x="2201698" y="2633936"/>
        <a:ext cx="1878725" cy="1127235"/>
      </dsp:txXfrm>
    </dsp:sp>
    <dsp:sp modelId="{0F8F2F21-2A80-444A-AD4D-ED665DB61C13}">
      <dsp:nvSpPr>
        <dsp:cNvPr id="0" name=""/>
        <dsp:cNvSpPr/>
      </dsp:nvSpPr>
      <dsp:spPr>
        <a:xfrm>
          <a:off x="4268296" y="2633936"/>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密度検層</a:t>
          </a:r>
          <a:endParaRPr kumimoji="1" lang="en-US" altLang="ja-JP" sz="2400" b="1" kern="1200" dirty="0"/>
        </a:p>
      </dsp:txBody>
      <dsp:txXfrm>
        <a:off x="4268296" y="2633936"/>
        <a:ext cx="1878725" cy="1127235"/>
      </dsp:txXfrm>
    </dsp:sp>
    <dsp:sp modelId="{A71BD570-AEB0-4D2A-801D-29730CF78009}">
      <dsp:nvSpPr>
        <dsp:cNvPr id="0" name=""/>
        <dsp:cNvSpPr/>
      </dsp:nvSpPr>
      <dsp:spPr>
        <a:xfrm>
          <a:off x="6334895" y="2633936"/>
          <a:ext cx="2880706"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キャリパー検層</a:t>
          </a:r>
          <a:endParaRPr kumimoji="1" lang="en-US" altLang="ja-JP" sz="2400" b="1" kern="1200" dirty="0"/>
        </a:p>
      </dsp:txBody>
      <dsp:txXfrm>
        <a:off x="6334895" y="2633936"/>
        <a:ext cx="2880706" cy="1127235"/>
      </dsp:txXfrm>
    </dsp:sp>
    <dsp:sp modelId="{53F70153-A6AC-4C7E-BA7F-379195B75ACE}">
      <dsp:nvSpPr>
        <dsp:cNvPr id="0" name=""/>
        <dsp:cNvSpPr/>
      </dsp:nvSpPr>
      <dsp:spPr>
        <a:xfrm>
          <a:off x="9403473" y="2633936"/>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地下水検層</a:t>
          </a:r>
          <a:endParaRPr kumimoji="1" lang="en-US" altLang="ja-JP" sz="2400" b="1" kern="1200" dirty="0"/>
        </a:p>
      </dsp:txBody>
      <dsp:txXfrm>
        <a:off x="9403473" y="2633936"/>
        <a:ext cx="1878725" cy="1127235"/>
      </dsp:txXfrm>
    </dsp:sp>
    <dsp:sp modelId="{7AE87F98-5EFE-4B88-A6A9-E4173488A42B}">
      <dsp:nvSpPr>
        <dsp:cNvPr id="0" name=""/>
        <dsp:cNvSpPr/>
      </dsp:nvSpPr>
      <dsp:spPr>
        <a:xfrm>
          <a:off x="1911125" y="3949044"/>
          <a:ext cx="2889480"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ボアホールテレビ</a:t>
          </a:r>
          <a:endParaRPr kumimoji="1" lang="en-US" altLang="ja-JP" sz="2400" b="1" kern="1200" dirty="0"/>
        </a:p>
      </dsp:txBody>
      <dsp:txXfrm>
        <a:off x="1911125" y="3949044"/>
        <a:ext cx="2889480" cy="1127235"/>
      </dsp:txXfrm>
    </dsp:sp>
    <dsp:sp modelId="{007AD2F2-855E-408F-B3E2-9B6B8E1F0A0A}">
      <dsp:nvSpPr>
        <dsp:cNvPr id="0" name=""/>
        <dsp:cNvSpPr/>
      </dsp:nvSpPr>
      <dsp:spPr>
        <a:xfrm>
          <a:off x="4988478" y="3949044"/>
          <a:ext cx="2451098"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初期地圧測定</a:t>
          </a:r>
          <a:endParaRPr kumimoji="1" lang="en-US" altLang="ja-JP" sz="2400" b="1" kern="1200" dirty="0"/>
        </a:p>
      </dsp:txBody>
      <dsp:txXfrm>
        <a:off x="4988478" y="3949044"/>
        <a:ext cx="2451098" cy="1127235"/>
      </dsp:txXfrm>
    </dsp:sp>
    <dsp:sp modelId="{70265EDA-BC01-4FB3-8367-7DE08B51C279}">
      <dsp:nvSpPr>
        <dsp:cNvPr id="0" name=""/>
        <dsp:cNvSpPr/>
      </dsp:nvSpPr>
      <dsp:spPr>
        <a:xfrm>
          <a:off x="7627448" y="3949044"/>
          <a:ext cx="1878725" cy="11272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室内試験</a:t>
          </a:r>
          <a:endParaRPr kumimoji="1" lang="en-US" altLang="ja-JP" sz="2400" b="1" kern="1200" dirty="0"/>
        </a:p>
      </dsp:txBody>
      <dsp:txXfrm>
        <a:off x="7627448" y="3949044"/>
        <a:ext cx="1878725" cy="1127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2620"/>
          <a:ext cx="11226800" cy="76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：●計画地域の地形、地質、水文、災害履歴、施工性などの概要</a:t>
          </a:r>
        </a:p>
      </dsp:txBody>
      <dsp:txXfrm>
        <a:off x="37126" y="39746"/>
        <a:ext cx="11152548" cy="686283"/>
      </dsp:txXfrm>
    </dsp:sp>
    <dsp:sp modelId="{FEBFF085-37DD-4711-B7D9-F8B31F274909}">
      <dsp:nvSpPr>
        <dsp:cNvPr id="0" name=""/>
        <dsp:cNvSpPr/>
      </dsp:nvSpPr>
      <dsp:spPr>
        <a:xfrm>
          <a:off x="0" y="770545"/>
          <a:ext cx="11226800" cy="20479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：●候補路線の選定段階で回避すべき地形、地質、水文上の問題点、問題区域の概要を把握する　●地表地質踏査およびその後の精査で明らかにすべき問題点を抽出　●計画トンネルを含む地域の地形、地質、水文などの概要を検討　●断層破砕帯、地すべり地、崩壊地、未固結堆積物などの表層地質に把握　●坑口部の地形、地質状況の把握</a:t>
          </a:r>
        </a:p>
      </dsp:txBody>
      <dsp:txXfrm>
        <a:off x="99972" y="870517"/>
        <a:ext cx="11026856" cy="1847995"/>
      </dsp:txXfrm>
    </dsp:sp>
    <dsp:sp modelId="{8215BB15-1825-40C9-8D3B-2D25DE564120}">
      <dsp:nvSpPr>
        <dsp:cNvPr id="0" name=""/>
        <dsp:cNvSpPr/>
      </dsp:nvSpPr>
      <dsp:spPr>
        <a:xfrm>
          <a:off x="0" y="2825873"/>
          <a:ext cx="11226800" cy="1415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：●地域により資料がない場合あり　●一般に図面類の精度が低い　●図面類の表現等が調査目的と必ずしも一致しない　●踏査が困難な市街地、平地、台地下の場合、ボーリングや井戸の掘削記録、周辺での工事記録等の既存資料が特に重要</a:t>
          </a:r>
        </a:p>
      </dsp:txBody>
      <dsp:txXfrm>
        <a:off x="69111" y="2894984"/>
        <a:ext cx="11088578" cy="1277518"/>
      </dsp:txXfrm>
    </dsp:sp>
    <dsp:sp modelId="{F4019E0E-99CB-44C2-9919-DE4CB68C0010}">
      <dsp:nvSpPr>
        <dsp:cNvPr id="0" name=""/>
        <dsp:cNvSpPr/>
      </dsp:nvSpPr>
      <dsp:spPr>
        <a:xfrm>
          <a:off x="0" y="4249003"/>
          <a:ext cx="11226800" cy="6743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　　設計・施工計画〇　　施工△</a:t>
          </a:r>
        </a:p>
      </dsp:txBody>
      <dsp:txXfrm>
        <a:off x="32921" y="4281924"/>
        <a:ext cx="11160958" cy="6085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749"/>
          <a:ext cx="11226800" cy="8644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：●表層地質、特にトンネル坑口付近の不安定地形や地質　●地質構造、特に断層、割れ目等の弱線　●人口改変前の表層地質</a:t>
          </a:r>
        </a:p>
      </dsp:txBody>
      <dsp:txXfrm>
        <a:off x="42197" y="42946"/>
        <a:ext cx="11142406" cy="780010"/>
      </dsp:txXfrm>
    </dsp:sp>
    <dsp:sp modelId="{FEBFF085-37DD-4711-B7D9-F8B31F274909}">
      <dsp:nvSpPr>
        <dsp:cNvPr id="0" name=""/>
        <dsp:cNvSpPr/>
      </dsp:nvSpPr>
      <dsp:spPr>
        <a:xfrm>
          <a:off x="0" y="871176"/>
          <a:ext cx="11226800" cy="16664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：●候補路線の選定段階で回避すべき地形、地質、水文上の問題点、問題区域の概要を把握する　●地表地質踏査およびその後の精査で明らかにすべき問題点を抽出　●計画トンネルを含む地域の地形、地質、水文などの概要を検討　●断層破砕帯、地すべり地、崩壊地、未固結堆積物などの表層地質に把握　●坑口部の地形、地質状況の把握</a:t>
          </a:r>
        </a:p>
      </dsp:txBody>
      <dsp:txXfrm>
        <a:off x="81350" y="952526"/>
        <a:ext cx="11064100" cy="1503757"/>
      </dsp:txXfrm>
    </dsp:sp>
    <dsp:sp modelId="{8215BB15-1825-40C9-8D3B-2D25DE564120}">
      <dsp:nvSpPr>
        <dsp:cNvPr id="0" name=""/>
        <dsp:cNvSpPr/>
      </dsp:nvSpPr>
      <dsp:spPr>
        <a:xfrm>
          <a:off x="0" y="2543655"/>
          <a:ext cx="11226800" cy="16090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：●計画地内を均一精度で調査が可能だが、誤判読の可能性があり、地表地質踏査で確認する必要がある　●各調査段階で再判読を行い、精度を上げていく必要がある　●空中写真の縮尺により判読の精度や難易度が異なる　●地形改変の進んだ地域の場合、地形改変以前の空中写真、地形図による原地形の復元や埋没している沖積低地などの把握が可能</a:t>
          </a:r>
        </a:p>
      </dsp:txBody>
      <dsp:txXfrm>
        <a:off x="78549" y="2622204"/>
        <a:ext cx="11069702" cy="1451995"/>
      </dsp:txXfrm>
    </dsp:sp>
    <dsp:sp modelId="{F4019E0E-99CB-44C2-9919-DE4CB68C0010}">
      <dsp:nvSpPr>
        <dsp:cNvPr id="0" name=""/>
        <dsp:cNvSpPr/>
      </dsp:nvSpPr>
      <dsp:spPr>
        <a:xfrm>
          <a:off x="0" y="4158770"/>
          <a:ext cx="11226800" cy="7664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　　設計・施工計画〇　　施工△</a:t>
          </a:r>
        </a:p>
      </dsp:txBody>
      <dsp:txXfrm>
        <a:off x="37417" y="4196187"/>
        <a:ext cx="11151966" cy="69165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4BBE5-AC82-40D5-851A-075722D7AA71}">
      <dsp:nvSpPr>
        <dsp:cNvPr id="0" name=""/>
        <dsp:cNvSpPr/>
      </dsp:nvSpPr>
      <dsp:spPr>
        <a:xfrm>
          <a:off x="0" y="3026"/>
          <a:ext cx="11226800" cy="10472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得られる情報</a:t>
          </a:r>
          <a:r>
            <a:rPr kumimoji="1" lang="ja-JP" altLang="en-US" sz="2000" b="1" kern="1200" dirty="0"/>
            <a:t>：●表層地質の分布、性状、安定性　●基盤地質の分布、性状　●地質構造（褶曲、断層など）の分布、性状</a:t>
          </a:r>
        </a:p>
      </dsp:txBody>
      <dsp:txXfrm>
        <a:off x="51122" y="54148"/>
        <a:ext cx="11124556" cy="944994"/>
      </dsp:txXfrm>
    </dsp:sp>
    <dsp:sp modelId="{FEBFF085-37DD-4711-B7D9-F8B31F274909}">
      <dsp:nvSpPr>
        <dsp:cNvPr id="0" name=""/>
        <dsp:cNvSpPr/>
      </dsp:nvSpPr>
      <dsp:spPr>
        <a:xfrm>
          <a:off x="0" y="1052651"/>
          <a:ext cx="11226800" cy="13715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目的と結果の利用</a:t>
          </a:r>
          <a:r>
            <a:rPr kumimoji="1" lang="ja-JP" altLang="en-US" sz="2000" b="1" kern="1200" dirty="0"/>
            <a:t>：●各種調査、試験結果を合わせて地質平面図、断面図などを作成し、路線沿いの構成地質の分布、性状を明らかにする　●路線沿いの構成地質の安全性、施工性に関する定性的評価　●以後の調査の方法、順序、位置などの検討資料の取得</a:t>
          </a:r>
        </a:p>
      </dsp:txBody>
      <dsp:txXfrm>
        <a:off x="66952" y="1119603"/>
        <a:ext cx="11092896" cy="1237604"/>
      </dsp:txXfrm>
    </dsp:sp>
    <dsp:sp modelId="{8215BB15-1825-40C9-8D3B-2D25DE564120}">
      <dsp:nvSpPr>
        <dsp:cNvPr id="0" name=""/>
        <dsp:cNvSpPr/>
      </dsp:nvSpPr>
      <dsp:spPr>
        <a:xfrm>
          <a:off x="0" y="2426545"/>
          <a:ext cx="11226800" cy="19494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問題点</a:t>
          </a:r>
          <a:r>
            <a:rPr kumimoji="1" lang="ja-JP" altLang="en-US" sz="2000" b="1" kern="1200" dirty="0"/>
            <a:t>：●調査により作成された地質図類は一つの解釈であり、その後の調査で検証する必要がある　●使用する地形図の精度に大きく左右される　●以後の調査結果を反映させて修正されるものであり、その後の調査段階の要求に合わせて、別の角度からなの踏査を実施することもある　●坑口部や活断層等の調査では、範囲を限定した壺掘りやトレンチなどによる精密な調査が有効である</a:t>
          </a:r>
        </a:p>
      </dsp:txBody>
      <dsp:txXfrm>
        <a:off x="95164" y="2521709"/>
        <a:ext cx="11036472" cy="1759110"/>
      </dsp:txXfrm>
    </dsp:sp>
    <dsp:sp modelId="{F4019E0E-99CB-44C2-9919-DE4CB68C0010}">
      <dsp:nvSpPr>
        <dsp:cNvPr id="0" name=""/>
        <dsp:cNvSpPr/>
      </dsp:nvSpPr>
      <dsp:spPr>
        <a:xfrm>
          <a:off x="0" y="4378370"/>
          <a:ext cx="11226800" cy="544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b="1" kern="1200" dirty="0">
              <a:solidFill>
                <a:srgbClr val="FFFF00"/>
              </a:solidFill>
            </a:rPr>
            <a:t>適用段階</a:t>
          </a:r>
          <a:r>
            <a:rPr kumimoji="1" lang="ja-JP" altLang="en-US" sz="2000" b="1" kern="1200" dirty="0"/>
            <a:t>：路線選定◎　　設計・施工計画◎　　施工〇</a:t>
          </a:r>
        </a:p>
      </dsp:txBody>
      <dsp:txXfrm>
        <a:off x="26586" y="4404956"/>
        <a:ext cx="11173628" cy="4914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23C749DF-CC04-47ED-9966-A67337D08640}" type="datetimeFigureOut">
              <a:rPr kumimoji="1" lang="ja-JP" altLang="en-US" smtClean="0"/>
              <a:t>2023/10/27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70643FB2-F73D-485A-96C8-D45FBC989946}" type="slidenum">
              <a:rPr kumimoji="1" lang="ja-JP" altLang="en-US" smtClean="0"/>
              <a:t>‹#›</a:t>
            </a:fld>
            <a:endParaRPr kumimoji="1" lang="ja-JP" altLang="en-US"/>
          </a:p>
        </p:txBody>
      </p:sp>
    </p:spTree>
    <p:extLst>
      <p:ext uri="{BB962C8B-B14F-4D97-AF65-F5344CB8AC3E}">
        <p14:creationId xmlns:p14="http://schemas.microsoft.com/office/powerpoint/2010/main" val="742014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643FB2-F73D-485A-96C8-D45FBC989946}" type="slidenum">
              <a:rPr kumimoji="1" lang="ja-JP" altLang="en-US" smtClean="0"/>
              <a:t>17</a:t>
            </a:fld>
            <a:endParaRPr kumimoji="1" lang="ja-JP" altLang="en-US"/>
          </a:p>
        </p:txBody>
      </p:sp>
    </p:spTree>
    <p:extLst>
      <p:ext uri="{BB962C8B-B14F-4D97-AF65-F5344CB8AC3E}">
        <p14:creationId xmlns:p14="http://schemas.microsoft.com/office/powerpoint/2010/main" val="4217091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643FB2-F73D-485A-96C8-D45FBC989946}" type="slidenum">
              <a:rPr kumimoji="1" lang="ja-JP" altLang="en-US" smtClean="0"/>
              <a:t>18</a:t>
            </a:fld>
            <a:endParaRPr kumimoji="1" lang="ja-JP" altLang="en-US"/>
          </a:p>
        </p:txBody>
      </p:sp>
    </p:spTree>
    <p:extLst>
      <p:ext uri="{BB962C8B-B14F-4D97-AF65-F5344CB8AC3E}">
        <p14:creationId xmlns:p14="http://schemas.microsoft.com/office/powerpoint/2010/main" val="4051677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2B75DE-CFBF-4103-AA53-172BF860983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694CE79-1090-4A6F-A694-89C7EF7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A1064D8-7112-4DD4-92D7-C3CA6ADD5E65}"/>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F48996D4-9E88-4384-AA17-CE76778D35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3E9448-3263-452D-943F-A1694D53B1EF}"/>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60812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0A0990-75A7-484D-8437-01B33740BA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A8C34F5-30A2-4A55-998D-B855AAE755A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1D825F-54AE-4623-AB16-299F6120B0E1}"/>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9A9FDAC1-0D79-470F-974E-497634799A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20366E-DE1F-4B0F-AD59-C58B74BD4F11}"/>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933462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9EBBDA3-7620-436A-A22B-C294C5886B4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5F59239-5FD4-4662-A197-58FDDB318A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D8928C-17DD-43C4-B10D-2654E134813A}"/>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065CBDFB-CC51-4960-BB54-C8F249794D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F21C79-3790-442C-B65E-51D7839B9BB3}"/>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86355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C751FF-216F-46FD-99E6-7991A26EC6DB}"/>
              </a:ext>
            </a:extLst>
          </p:cNvPr>
          <p:cNvSpPr>
            <a:spLocks noGrp="1"/>
          </p:cNvSpPr>
          <p:nvPr>
            <p:ph type="title"/>
          </p:nvPr>
        </p:nvSpPr>
        <p:spPr/>
        <p:txBody>
          <a:bodyPr>
            <a:normAutofit/>
          </a:bodyPr>
          <a:lstStyle>
            <a:lvl1pPr algn="ctr">
              <a:defRPr sz="5400" b="1" baseline="0">
                <a:latin typeface="Segoe UI" panose="020B0502040204020203" pitchFamily="34" charset="0"/>
                <a:ea typeface="メイリオ" panose="020B0604030504040204"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637D91F2-6A9F-4EE5-AF84-7C750A33C437}"/>
              </a:ext>
            </a:extLst>
          </p:cNvPr>
          <p:cNvSpPr>
            <a:spLocks noGrp="1"/>
          </p:cNvSpPr>
          <p:nvPr>
            <p:ph idx="1"/>
          </p:nvPr>
        </p:nvSpPr>
        <p:spPr/>
        <p:txBody>
          <a:bodyPr/>
          <a:lstStyle>
            <a:lvl1pPr>
              <a:defRPr sz="4000" b="1" baseline="0">
                <a:latin typeface="Segoe UI" panose="020B0502040204020203" pitchFamily="34" charset="0"/>
                <a:ea typeface="メイリオ" panose="020B0604030504040204" pitchFamily="50" charset="-128"/>
              </a:defRPr>
            </a:lvl1pPr>
            <a:lvl2pPr>
              <a:defRPr sz="4000" b="0" baseline="0">
                <a:latin typeface="Segoe UI" panose="020B0502040204020203" pitchFamily="34" charset="0"/>
                <a:ea typeface="メイリオ" panose="020B0604030504040204" pitchFamily="50" charset="-128"/>
              </a:defRPr>
            </a:lvl2pPr>
            <a:lvl3pPr>
              <a:defRPr sz="4000" b="0" baseline="0">
                <a:latin typeface="Segoe UI" panose="020B0502040204020203" pitchFamily="34" charset="0"/>
                <a:ea typeface="メイリオ" panose="020B0604030504040204" pitchFamily="50" charset="-128"/>
              </a:defRPr>
            </a:lvl3pPr>
            <a:lvl4pPr>
              <a:defRPr sz="4000" b="0" baseline="0">
                <a:latin typeface="Segoe UI" panose="020B0502040204020203" pitchFamily="34" charset="0"/>
                <a:ea typeface="メイリオ" panose="020B0604030504040204" pitchFamily="50" charset="-128"/>
              </a:defRPr>
            </a:lvl4pPr>
            <a:lvl5pPr>
              <a:defRPr sz="4000" b="0" baseline="0">
                <a:latin typeface="Segoe UI" panose="020B0502040204020203" pitchFamily="34" charset="0"/>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19DC7AD1-58E2-499B-8716-BC2925C5182B}"/>
              </a:ext>
            </a:extLst>
          </p:cNvPr>
          <p:cNvSpPr>
            <a:spLocks noGrp="1"/>
          </p:cNvSpPr>
          <p:nvPr>
            <p:ph type="dt" sz="half" idx="10"/>
          </p:nvPr>
        </p:nvSpPr>
        <p:spPr>
          <a:xfrm>
            <a:off x="838200" y="6356350"/>
            <a:ext cx="1038225" cy="365125"/>
          </a:xfrm>
        </p:spPr>
        <p:txBody>
          <a:body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2E041C7E-8B01-4A3E-A3C2-B0F2D098023C}"/>
              </a:ext>
            </a:extLst>
          </p:cNvPr>
          <p:cNvSpPr>
            <a:spLocks noGrp="1"/>
          </p:cNvSpPr>
          <p:nvPr>
            <p:ph type="ftr" sz="quarter" idx="11"/>
          </p:nvPr>
        </p:nvSpPr>
        <p:spPr>
          <a:xfrm>
            <a:off x="2886075" y="6310312"/>
            <a:ext cx="8667750" cy="411163"/>
          </a:xfrm>
        </p:spPr>
        <p:txBody>
          <a:bodyPr/>
          <a:lstStyle>
            <a:lvl1pPr>
              <a:defRPr sz="1800">
                <a:latin typeface="メイリオ" panose="020B0604030504040204" pitchFamily="50" charset="-128"/>
                <a:ea typeface="メイリオ" panose="020B0604030504040204" pitchFamily="50" charset="-128"/>
              </a:defRPr>
            </a:lvl1p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sp>
        <p:nvSpPr>
          <p:cNvPr id="6" name="スライド番号プレースホルダー 5">
            <a:extLst>
              <a:ext uri="{FF2B5EF4-FFF2-40B4-BE49-F238E27FC236}">
                <a16:creationId xmlns:a16="http://schemas.microsoft.com/office/drawing/2014/main" id="{3A1295E7-F8F9-48CE-962F-C27A9C9A331D}"/>
              </a:ext>
            </a:extLst>
          </p:cNvPr>
          <p:cNvSpPr>
            <a:spLocks noGrp="1"/>
          </p:cNvSpPr>
          <p:nvPr>
            <p:ph type="sldNum" sz="quarter" idx="12"/>
          </p:nvPr>
        </p:nvSpPr>
        <p:spPr>
          <a:xfrm>
            <a:off x="1952625" y="6356350"/>
            <a:ext cx="857250" cy="365125"/>
          </a:xfrm>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238315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A510E3-0858-4071-9B43-0A7CF1C84B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8C6D8A-3572-4A04-9DCB-B4C07870D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F2DF91-AE9C-4560-A916-D8D1F9BC39E2}"/>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FBA7BEA9-44FB-4229-9036-15B50F905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D47FF4-02C3-4DF3-AA47-E3C82DD78769}"/>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340599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9B50EE-130E-484B-9908-AE487F512E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F9792E-D0EB-4F3C-B308-E4C0402F761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FE1F2C0-0F4F-4012-A7CD-584AC5208FC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2434C64-89CF-4256-97FA-D1578EF29AA0}"/>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6" name="フッター プレースホルダー 5">
            <a:extLst>
              <a:ext uri="{FF2B5EF4-FFF2-40B4-BE49-F238E27FC236}">
                <a16:creationId xmlns:a16="http://schemas.microsoft.com/office/drawing/2014/main" id="{2201B893-9E06-47CB-B277-FDF45E4E78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0CE3A0-85C1-4FFC-B48E-6ABA581345AF}"/>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135203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A7C187-C366-45C3-976E-9C912EA19B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907164-0872-44D2-B7B1-1B6AD2E3B0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4903C67-43FB-4DD5-B1CE-04E46F946A0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452F887-D0BF-4FA6-820F-9DAB20785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F5FF50-8451-40B2-8BED-6A306809406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7F801EA-6A18-4238-ABBB-222FFC6686F4}"/>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8" name="フッター プレースホルダー 7">
            <a:extLst>
              <a:ext uri="{FF2B5EF4-FFF2-40B4-BE49-F238E27FC236}">
                <a16:creationId xmlns:a16="http://schemas.microsoft.com/office/drawing/2014/main" id="{6C61D27B-4238-48C3-B8E2-B3970A79960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5CD0D46-FFCB-45E6-8FCC-4A234A2C9DE2}"/>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330816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8ECCA3-E49F-4A02-9C9C-E8211B346F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96653B7-1D56-4234-8CD4-6D9DCD57298A}"/>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4" name="フッター プレースホルダー 3">
            <a:extLst>
              <a:ext uri="{FF2B5EF4-FFF2-40B4-BE49-F238E27FC236}">
                <a16:creationId xmlns:a16="http://schemas.microsoft.com/office/drawing/2014/main" id="{C7AF8DCF-7781-4750-A250-1D93D4310D7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0DDA8B8-D853-4155-90E4-554E81C690CF}"/>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329090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3C33E2C-8A47-4E92-AA07-9E188AA1CF7C}"/>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3" name="フッター プレースホルダー 2">
            <a:extLst>
              <a:ext uri="{FF2B5EF4-FFF2-40B4-BE49-F238E27FC236}">
                <a16:creationId xmlns:a16="http://schemas.microsoft.com/office/drawing/2014/main" id="{B2830BB8-19DF-48D8-9A66-4CB971BB82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A87E698-466E-455B-851E-8ECEF4D7D782}"/>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37202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59B88E-AC72-4CF2-9B5D-38FE76C8A10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065D6F-29A5-4DB4-AEC7-95809F4B28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59C9974-E659-4AF8-AB94-85C4D8CE0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61E351-19C7-4F96-B84A-6388AF4F2041}"/>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6" name="フッター プレースホルダー 5">
            <a:extLst>
              <a:ext uri="{FF2B5EF4-FFF2-40B4-BE49-F238E27FC236}">
                <a16:creationId xmlns:a16="http://schemas.microsoft.com/office/drawing/2014/main" id="{42A41EA2-1E4C-4017-8749-7857060F94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A50ECB-6D17-443B-8EB5-8D01C2316ABF}"/>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370441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97F36-CBB0-4394-B217-2B3D567F095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1526215-8F19-41BC-A507-E4A7AAC790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1655C75-F65B-470B-B831-5BBBBF7D16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E28DCD-2B16-45DB-A4B1-DCB3A139CE22}"/>
              </a:ext>
            </a:extLst>
          </p:cNvPr>
          <p:cNvSpPr>
            <a:spLocks noGrp="1"/>
          </p:cNvSpPr>
          <p:nvPr>
            <p:ph type="dt" sz="half" idx="10"/>
          </p:nvPr>
        </p:nvSpPr>
        <p:spPr/>
        <p:txBody>
          <a:bodyPr/>
          <a:lstStyle/>
          <a:p>
            <a:fld id="{35D494A1-0985-4BC9-8C10-C023C99A648F}" type="datetimeFigureOut">
              <a:rPr kumimoji="1" lang="ja-JP" altLang="en-US" smtClean="0"/>
              <a:t>2023/10/27</a:t>
            </a:fld>
            <a:endParaRPr kumimoji="1" lang="ja-JP" altLang="en-US"/>
          </a:p>
        </p:txBody>
      </p:sp>
      <p:sp>
        <p:nvSpPr>
          <p:cNvPr id="6" name="フッター プレースホルダー 5">
            <a:extLst>
              <a:ext uri="{FF2B5EF4-FFF2-40B4-BE49-F238E27FC236}">
                <a16:creationId xmlns:a16="http://schemas.microsoft.com/office/drawing/2014/main" id="{226ADAFE-C386-44DC-B5C5-F0052A8392F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F9C5A5-4A15-42AB-84ED-90EDC4D3922C}"/>
              </a:ext>
            </a:extLst>
          </p:cNvPr>
          <p:cNvSpPr>
            <a:spLocks noGrp="1"/>
          </p:cNvSpPr>
          <p:nvPr>
            <p:ph type="sldNum" sz="quarter" idx="12"/>
          </p:nvPr>
        </p:nvSpPr>
        <p:spPr/>
        <p:txBody>
          <a:body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418792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0AC2A2E-2E89-491B-8E7F-FFA8C8B41C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A8DE35-1F10-432D-8014-300F3387BD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C745-614C-4B8C-84CC-97864A3E9B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494A1-0985-4BC9-8C10-C023C99A648F}" type="datetimeFigureOut">
              <a:rPr kumimoji="1" lang="ja-JP" altLang="en-US" smtClean="0"/>
              <a:t>2023/10/27</a:t>
            </a:fld>
            <a:endParaRPr kumimoji="1" lang="ja-JP" altLang="en-US"/>
          </a:p>
        </p:txBody>
      </p:sp>
      <p:sp>
        <p:nvSpPr>
          <p:cNvPr id="5" name="フッター プレースホルダー 4">
            <a:extLst>
              <a:ext uri="{FF2B5EF4-FFF2-40B4-BE49-F238E27FC236}">
                <a16:creationId xmlns:a16="http://schemas.microsoft.com/office/drawing/2014/main" id="{3EBDB1F7-EEB6-438F-8C7C-55E8B1254E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F4CC1A-BB0F-410B-B459-F55D1EC825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86337-1772-4166-B770-48A0D99891F0}" type="slidenum">
              <a:rPr kumimoji="1" lang="ja-JP" altLang="en-US" smtClean="0"/>
              <a:t>‹#›</a:t>
            </a:fld>
            <a:endParaRPr kumimoji="1" lang="ja-JP" altLang="en-US"/>
          </a:p>
        </p:txBody>
      </p:sp>
    </p:spTree>
    <p:extLst>
      <p:ext uri="{BB962C8B-B14F-4D97-AF65-F5344CB8AC3E}">
        <p14:creationId xmlns:p14="http://schemas.microsoft.com/office/powerpoint/2010/main" val="1555110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141515"/>
            <a:ext cx="11386458" cy="1295398"/>
          </a:xfrm>
        </p:spPr>
        <p:txBody>
          <a:bodyPr>
            <a:noAutofit/>
          </a:bodyPr>
          <a:lstStyle/>
          <a:p>
            <a:r>
              <a:rPr kumimoji="1" lang="ja-JP" altLang="en-US" sz="4400" dirty="0"/>
              <a:t>山岳トンネルの地質調査：調査の目的</a:t>
            </a:r>
            <a:br>
              <a:rPr kumimoji="1" lang="en-US" altLang="ja-JP" sz="4400" dirty="0"/>
            </a:br>
            <a:r>
              <a:rPr kumimoji="1" lang="ja-JP" altLang="en-US" sz="4400" dirty="0"/>
              <a:t>山岳トンネル</a:t>
            </a:r>
            <a:r>
              <a:rPr lang="ja-JP" altLang="en-US" sz="4400" dirty="0"/>
              <a:t>では･･･</a:t>
            </a:r>
            <a:endParaRPr kumimoji="1" lang="ja-JP" altLang="en-US" sz="4400" dirty="0"/>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11" name="コンテンツ プレースホルダー 10">
            <a:extLst>
              <a:ext uri="{FF2B5EF4-FFF2-40B4-BE49-F238E27FC236}">
                <a16:creationId xmlns:a16="http://schemas.microsoft.com/office/drawing/2014/main" id="{F7219B49-D717-E4E6-EBAC-8629A5D0B503}"/>
              </a:ext>
            </a:extLst>
          </p:cNvPr>
          <p:cNvGraphicFramePr>
            <a:graphicFrameLocks noGrp="1"/>
          </p:cNvGraphicFramePr>
          <p:nvPr>
            <p:ph idx="1"/>
            <p:extLst>
              <p:ext uri="{D42A27DB-BD31-4B8C-83A1-F6EECF244321}">
                <p14:modId xmlns:p14="http://schemas.microsoft.com/office/powerpoint/2010/main" val="1116023201"/>
              </p:ext>
            </p:extLst>
          </p:nvPr>
        </p:nvGraphicFramePr>
        <p:xfrm>
          <a:off x="402771" y="1436914"/>
          <a:ext cx="11440885" cy="4873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644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276760"/>
          </a:xfrm>
        </p:spPr>
        <p:txBody>
          <a:bodyPr>
            <a:noAutofit/>
          </a:bodyPr>
          <a:lstStyle/>
          <a:p>
            <a:r>
              <a:rPr kumimoji="1" lang="ja-JP" altLang="en-US" sz="3600" dirty="0"/>
              <a:t>山岳トンネルの地質調査</a:t>
            </a:r>
            <a:br>
              <a:rPr kumimoji="1" lang="en-US" altLang="ja-JP" sz="3600" dirty="0"/>
            </a:br>
            <a:r>
              <a:rPr kumimoji="1" lang="ja-JP" altLang="en-US" sz="3600" dirty="0"/>
              <a:t>トンネル掘削における環境に対する配慮事項</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3" name="コンテンツ プレースホルダー 2">
            <a:extLst>
              <a:ext uri="{FF2B5EF4-FFF2-40B4-BE49-F238E27FC236}">
                <a16:creationId xmlns:a16="http://schemas.microsoft.com/office/drawing/2014/main" id="{C9145B21-2F52-DBA8-7B87-32E67EE88150}"/>
              </a:ext>
            </a:extLst>
          </p:cNvPr>
          <p:cNvGraphicFramePr>
            <a:graphicFrameLocks noGrp="1"/>
          </p:cNvGraphicFramePr>
          <p:nvPr>
            <p:ph idx="1"/>
            <p:extLst>
              <p:ext uri="{D42A27DB-BD31-4B8C-83A1-F6EECF244321}">
                <p14:modId xmlns:p14="http://schemas.microsoft.com/office/powerpoint/2010/main" val="746022772"/>
              </p:ext>
            </p:extLst>
          </p:nvPr>
        </p:nvGraphicFramePr>
        <p:xfrm>
          <a:off x="402772" y="1358900"/>
          <a:ext cx="11386458" cy="4818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658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276760"/>
          </a:xfrm>
        </p:spPr>
        <p:txBody>
          <a:bodyPr>
            <a:noAutofit/>
          </a:bodyPr>
          <a:lstStyle/>
          <a:p>
            <a:r>
              <a:rPr kumimoji="1" lang="ja-JP" altLang="en-US" sz="3600" dirty="0"/>
              <a:t>山岳トンネルの地質調査</a:t>
            </a:r>
            <a:br>
              <a:rPr kumimoji="1" lang="en-US" altLang="ja-JP" sz="3600" dirty="0"/>
            </a:br>
            <a:r>
              <a:rPr kumimoji="1" lang="ja-JP" altLang="en-US" sz="3600" dirty="0"/>
              <a:t>トンネル掘削における地下水への影響</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DD3C71DD-362E-CC94-FBC9-E570456A4605}"/>
              </a:ext>
            </a:extLst>
          </p:cNvPr>
          <p:cNvGraphicFramePr>
            <a:graphicFrameLocks noGrp="1"/>
          </p:cNvGraphicFramePr>
          <p:nvPr>
            <p:ph idx="1"/>
          </p:nvPr>
        </p:nvGraphicFramePr>
        <p:xfrm>
          <a:off x="838200" y="1165224"/>
          <a:ext cx="10515600" cy="5145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753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82140"/>
            <a:ext cx="11772900" cy="756060"/>
          </a:xfrm>
        </p:spPr>
        <p:txBody>
          <a:bodyPr>
            <a:noAutofit/>
          </a:bodyPr>
          <a:lstStyle/>
          <a:p>
            <a:r>
              <a:rPr kumimoji="1" lang="ja-JP" altLang="en-US" sz="3400" dirty="0"/>
              <a:t>山岳トンネルの地質調査</a:t>
            </a:r>
            <a:r>
              <a:rPr kumimoji="1" lang="en-US" altLang="ja-JP" sz="3400" dirty="0"/>
              <a:t>:</a:t>
            </a:r>
            <a:r>
              <a:rPr kumimoji="1" lang="ja-JP" altLang="en-US" sz="3400" dirty="0"/>
              <a:t>トンネル掘削に伴う湧水の問題点</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10" name="表 10">
            <a:extLst>
              <a:ext uri="{FF2B5EF4-FFF2-40B4-BE49-F238E27FC236}">
                <a16:creationId xmlns:a16="http://schemas.microsoft.com/office/drawing/2014/main" id="{D10EE5E8-6BE5-D35F-218E-3C8FCC26ED7D}"/>
              </a:ext>
            </a:extLst>
          </p:cNvPr>
          <p:cNvGraphicFramePr>
            <a:graphicFrameLocks noGrp="1"/>
          </p:cNvGraphicFramePr>
          <p:nvPr>
            <p:ph idx="1"/>
            <p:extLst>
              <p:ext uri="{D42A27DB-BD31-4B8C-83A1-F6EECF244321}">
                <p14:modId xmlns:p14="http://schemas.microsoft.com/office/powerpoint/2010/main" val="4030519824"/>
              </p:ext>
            </p:extLst>
          </p:nvPr>
        </p:nvGraphicFramePr>
        <p:xfrm>
          <a:off x="368300" y="735964"/>
          <a:ext cx="11582400" cy="4998720"/>
        </p:xfrm>
        <a:graphic>
          <a:graphicData uri="http://schemas.openxmlformats.org/drawingml/2006/table">
            <a:tbl>
              <a:tblPr firstRow="1" bandRow="1">
                <a:tableStyleId>{5C22544A-7EE6-4342-B048-85BDC9FD1C3A}</a:tableStyleId>
              </a:tblPr>
              <a:tblGrid>
                <a:gridCol w="2730500">
                  <a:extLst>
                    <a:ext uri="{9D8B030D-6E8A-4147-A177-3AD203B41FA5}">
                      <a16:colId xmlns:a16="http://schemas.microsoft.com/office/drawing/2014/main" val="1334876439"/>
                    </a:ext>
                  </a:extLst>
                </a:gridCol>
                <a:gridCol w="3606800">
                  <a:extLst>
                    <a:ext uri="{9D8B030D-6E8A-4147-A177-3AD203B41FA5}">
                      <a16:colId xmlns:a16="http://schemas.microsoft.com/office/drawing/2014/main" val="520749823"/>
                    </a:ext>
                  </a:extLst>
                </a:gridCol>
                <a:gridCol w="5245100">
                  <a:extLst>
                    <a:ext uri="{9D8B030D-6E8A-4147-A177-3AD203B41FA5}">
                      <a16:colId xmlns:a16="http://schemas.microsoft.com/office/drawing/2014/main" val="343345064"/>
                    </a:ext>
                  </a:extLst>
                </a:gridCol>
              </a:tblGrid>
              <a:tr h="369001">
                <a:tc>
                  <a:txBody>
                    <a:bodyPr/>
                    <a:lstStyle/>
                    <a:p>
                      <a:pPr algn="ctr"/>
                      <a:r>
                        <a:rPr kumimoji="1" lang="ja-JP" altLang="en-US" sz="2200" b="1" dirty="0"/>
                        <a:t>原因または影響</a:t>
                      </a:r>
                    </a:p>
                  </a:txBody>
                  <a:tcPr anchor="ctr"/>
                </a:tc>
                <a:tc>
                  <a:txBody>
                    <a:bodyPr/>
                    <a:lstStyle/>
                    <a:p>
                      <a:pPr algn="ctr"/>
                      <a:r>
                        <a:rPr kumimoji="1" lang="ja-JP" altLang="en-US" sz="2200" b="1" dirty="0"/>
                        <a:t>直接作用</a:t>
                      </a:r>
                    </a:p>
                  </a:txBody>
                  <a:tcPr anchor="ctr"/>
                </a:tc>
                <a:tc>
                  <a:txBody>
                    <a:bodyPr/>
                    <a:lstStyle/>
                    <a:p>
                      <a:pPr algn="ctr"/>
                      <a:r>
                        <a:rPr kumimoji="1" lang="ja-JP" altLang="en-US" sz="2200" b="1" dirty="0"/>
                        <a:t>予想される現象・影響</a:t>
                      </a:r>
                    </a:p>
                  </a:txBody>
                  <a:tcPr anchor="ctr"/>
                </a:tc>
                <a:extLst>
                  <a:ext uri="{0D108BD9-81ED-4DB2-BD59-A6C34878D82A}">
                    <a16:rowId xmlns:a16="http://schemas.microsoft.com/office/drawing/2014/main" val="68802571"/>
                  </a:ext>
                </a:extLst>
              </a:tr>
              <a:tr h="1182826">
                <a:tc>
                  <a:txBody>
                    <a:bodyPr/>
                    <a:lstStyle/>
                    <a:p>
                      <a:r>
                        <a:rPr kumimoji="1" lang="ja-JP" altLang="en-US" sz="2200" b="1" dirty="0"/>
                        <a:t>浸透水</a:t>
                      </a:r>
                    </a:p>
                  </a:txBody>
                  <a:tcPr anchor="ctr"/>
                </a:tc>
                <a:tc>
                  <a:txBody>
                    <a:bodyPr/>
                    <a:lstStyle/>
                    <a:p>
                      <a:r>
                        <a:rPr kumimoji="1" lang="ja-JP" altLang="en-US" sz="2200" b="1" dirty="0"/>
                        <a:t>軟岩の劣化</a:t>
                      </a:r>
                      <a:endParaRPr kumimoji="1" lang="en-US" altLang="ja-JP" sz="2200" b="1" dirty="0"/>
                    </a:p>
                    <a:p>
                      <a:r>
                        <a:rPr kumimoji="1" lang="ja-JP" altLang="en-US" sz="2200" b="1" dirty="0"/>
                        <a:t>破砕帯・岩目の剥離促進</a:t>
                      </a:r>
                      <a:endParaRPr kumimoji="1" lang="en-US" altLang="ja-JP" sz="2200" b="1" dirty="0"/>
                    </a:p>
                    <a:p>
                      <a:r>
                        <a:rPr kumimoji="1" lang="ja-JP" altLang="en-US" sz="2200" b="1" dirty="0"/>
                        <a:t>粘土の膨張</a:t>
                      </a:r>
                      <a:endParaRPr kumimoji="1" lang="en-US" altLang="ja-JP" sz="2200" b="1" dirty="0"/>
                    </a:p>
                    <a:p>
                      <a:r>
                        <a:rPr kumimoji="1" lang="ja-JP" altLang="en-US" sz="2200" b="1" dirty="0"/>
                        <a:t>凝集力のない地山の流動化</a:t>
                      </a:r>
                    </a:p>
                  </a:txBody>
                  <a:tcPr anchor="ctr"/>
                </a:tc>
                <a:tc>
                  <a:txBody>
                    <a:bodyPr/>
                    <a:lstStyle/>
                    <a:p>
                      <a:r>
                        <a:rPr kumimoji="1" lang="ja-JP" altLang="en-US" sz="2200" b="1" dirty="0"/>
                        <a:t>土圧の増大</a:t>
                      </a:r>
                      <a:endParaRPr kumimoji="1" lang="en-US" altLang="ja-JP" sz="2200" b="1" dirty="0"/>
                    </a:p>
                    <a:p>
                      <a:r>
                        <a:rPr kumimoji="1" lang="ja-JP" altLang="en-US" sz="2200" b="1" dirty="0"/>
                        <a:t>側壁の崩壊、落盤の誘因</a:t>
                      </a:r>
                      <a:endParaRPr kumimoji="1" lang="en-US" altLang="ja-JP" sz="2200" b="1" dirty="0"/>
                    </a:p>
                    <a:p>
                      <a:r>
                        <a:rPr kumimoji="1" lang="ja-JP" altLang="en-US" sz="2200" b="1" dirty="0"/>
                        <a:t>吸水膨張、地山のクリープ</a:t>
                      </a:r>
                      <a:endParaRPr kumimoji="1" lang="en-US" altLang="ja-JP" sz="2200" b="1" dirty="0"/>
                    </a:p>
                    <a:p>
                      <a:r>
                        <a:rPr kumimoji="1" lang="ja-JP" altLang="en-US" sz="2200" b="1" dirty="0"/>
                        <a:t>地山の崩壊、自立作用の阻止</a:t>
                      </a:r>
                    </a:p>
                  </a:txBody>
                  <a:tcPr anchor="ctr"/>
                </a:tc>
                <a:extLst>
                  <a:ext uri="{0D108BD9-81ED-4DB2-BD59-A6C34878D82A}">
                    <a16:rowId xmlns:a16="http://schemas.microsoft.com/office/drawing/2014/main" val="1156817058"/>
                  </a:ext>
                </a:extLst>
              </a:tr>
              <a:tr h="369001">
                <a:tc>
                  <a:txBody>
                    <a:bodyPr/>
                    <a:lstStyle/>
                    <a:p>
                      <a:r>
                        <a:rPr kumimoji="1" lang="ja-JP" altLang="en-US" sz="2200" b="1" dirty="0"/>
                        <a:t>湧水帯へ接近</a:t>
                      </a:r>
                    </a:p>
                  </a:txBody>
                  <a:tcPr anchor="ctr"/>
                </a:tc>
                <a:tc>
                  <a:txBody>
                    <a:bodyPr/>
                    <a:lstStyle/>
                    <a:p>
                      <a:r>
                        <a:rPr kumimoji="1" lang="ja-JP" altLang="en-US" sz="2200" b="1" dirty="0"/>
                        <a:t>遮水壁の破壊</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dirty="0"/>
                        <a:t>切羽地山の崩壊・流出　坑道の埋没</a:t>
                      </a:r>
                    </a:p>
                  </a:txBody>
                  <a:tcPr anchor="ctr"/>
                </a:tc>
                <a:extLst>
                  <a:ext uri="{0D108BD9-81ED-4DB2-BD59-A6C34878D82A}">
                    <a16:rowId xmlns:a16="http://schemas.microsoft.com/office/drawing/2014/main" val="80166893"/>
                  </a:ext>
                </a:extLst>
              </a:tr>
              <a:tr h="636907">
                <a:tc>
                  <a:txBody>
                    <a:bodyPr/>
                    <a:lstStyle/>
                    <a:p>
                      <a:r>
                        <a:rPr kumimoji="1" lang="ja-JP" altLang="en-US" sz="2200" b="1" dirty="0"/>
                        <a:t>過剰排水設備</a:t>
                      </a:r>
                      <a:endParaRPr kumimoji="1" lang="en-US" altLang="ja-JP" sz="2200" b="1" dirty="0"/>
                    </a:p>
                    <a:p>
                      <a:r>
                        <a:rPr kumimoji="1" lang="ja-JP" altLang="en-US" sz="2200" b="1" dirty="0"/>
                        <a:t>（完成後もある）</a:t>
                      </a:r>
                    </a:p>
                  </a:txBody>
                  <a:tcPr anchor="ctr"/>
                </a:tc>
                <a:tc>
                  <a:txBody>
                    <a:bodyPr/>
                    <a:lstStyle/>
                    <a:p>
                      <a:r>
                        <a:rPr kumimoji="1" lang="ja-JP" altLang="en-US" sz="2200" b="1" dirty="0"/>
                        <a:t>排水不良</a:t>
                      </a:r>
                    </a:p>
                  </a:txBody>
                  <a:tcPr anchor="ctr"/>
                </a:tc>
                <a:tc>
                  <a:txBody>
                    <a:bodyPr/>
                    <a:lstStyle/>
                    <a:p>
                      <a:r>
                        <a:rPr kumimoji="1" lang="ja-JP" altLang="en-US" sz="2200" b="1" dirty="0"/>
                        <a:t>坑内冠水　ポンプおよび永久施設の水没</a:t>
                      </a:r>
                    </a:p>
                  </a:txBody>
                  <a:tcPr anchor="ctr"/>
                </a:tc>
                <a:extLst>
                  <a:ext uri="{0D108BD9-81ED-4DB2-BD59-A6C34878D82A}">
                    <a16:rowId xmlns:a16="http://schemas.microsoft.com/office/drawing/2014/main" val="1473368425"/>
                  </a:ext>
                </a:extLst>
              </a:tr>
              <a:tr h="369001">
                <a:tc>
                  <a:txBody>
                    <a:bodyPr/>
                    <a:lstStyle/>
                    <a:p>
                      <a:r>
                        <a:rPr kumimoji="1" lang="ja-JP" altLang="en-US" sz="2200" b="1" dirty="0"/>
                        <a:t>集中湧水</a:t>
                      </a:r>
                    </a:p>
                  </a:txBody>
                  <a:tcPr anchor="ctr"/>
                </a:tc>
                <a:tc>
                  <a:txBody>
                    <a:bodyPr/>
                    <a:lstStyle/>
                    <a:p>
                      <a:r>
                        <a:rPr kumimoji="1" lang="ja-JP" altLang="en-US" sz="2200" b="1" dirty="0"/>
                        <a:t>流速大、水深大</a:t>
                      </a:r>
                    </a:p>
                  </a:txBody>
                  <a:tcPr anchor="ctr"/>
                </a:tc>
                <a:tc>
                  <a:txBody>
                    <a:bodyPr/>
                    <a:lstStyle/>
                    <a:p>
                      <a:r>
                        <a:rPr kumimoji="1" lang="ja-JP" altLang="en-US" sz="2200" b="1" dirty="0"/>
                        <a:t>切羽設備の水没　作業危険　工事中止</a:t>
                      </a:r>
                    </a:p>
                  </a:txBody>
                  <a:tcPr anchor="ctr"/>
                </a:tc>
                <a:extLst>
                  <a:ext uri="{0D108BD9-81ED-4DB2-BD59-A6C34878D82A}">
                    <a16:rowId xmlns:a16="http://schemas.microsoft.com/office/drawing/2014/main" val="4221894906"/>
                  </a:ext>
                </a:extLst>
              </a:tr>
              <a:tr h="369001">
                <a:tc>
                  <a:txBody>
                    <a:bodyPr/>
                    <a:lstStyle/>
                    <a:p>
                      <a:r>
                        <a:rPr kumimoji="1" lang="ja-JP" altLang="en-US" sz="2200" b="1" dirty="0"/>
                        <a:t>立坑、斜坑</a:t>
                      </a:r>
                    </a:p>
                  </a:txBody>
                  <a:tcPr anchor="ctr"/>
                </a:tc>
                <a:tc>
                  <a:txBody>
                    <a:bodyPr/>
                    <a:lstStyle/>
                    <a:p>
                      <a:r>
                        <a:rPr kumimoji="1" lang="ja-JP" altLang="en-US" sz="2200" b="1" dirty="0"/>
                        <a:t>ポンプ排水</a:t>
                      </a:r>
                    </a:p>
                  </a:txBody>
                  <a:tcPr anchor="ctr"/>
                </a:tc>
                <a:tc>
                  <a:txBody>
                    <a:bodyPr/>
                    <a:lstStyle/>
                    <a:p>
                      <a:r>
                        <a:rPr kumimoji="1" lang="ja-JP" altLang="en-US" sz="2200" b="1" dirty="0"/>
                        <a:t>坑内冠水　ポンプおよび永久施設の水没</a:t>
                      </a:r>
                    </a:p>
                  </a:txBody>
                  <a:tcPr anchor="ctr"/>
                </a:tc>
                <a:extLst>
                  <a:ext uri="{0D108BD9-81ED-4DB2-BD59-A6C34878D82A}">
                    <a16:rowId xmlns:a16="http://schemas.microsoft.com/office/drawing/2014/main" val="2742780341"/>
                  </a:ext>
                </a:extLst>
              </a:tr>
              <a:tr h="909866">
                <a:tc>
                  <a:txBody>
                    <a:bodyPr/>
                    <a:lstStyle/>
                    <a:p>
                      <a:r>
                        <a:rPr kumimoji="1" lang="ja-JP" altLang="en-US" sz="2200" b="1" dirty="0"/>
                        <a:t>地下水の継続的流出</a:t>
                      </a:r>
                    </a:p>
                  </a:txBody>
                  <a:tcPr anchor="ctr"/>
                </a:tc>
                <a:tc>
                  <a:txBody>
                    <a:bodyPr/>
                    <a:lstStyle/>
                    <a:p>
                      <a:r>
                        <a:rPr kumimoji="1" lang="ja-JP" altLang="en-US" sz="2200" b="1" dirty="0"/>
                        <a:t>地下水面低下</a:t>
                      </a:r>
                    </a:p>
                  </a:txBody>
                  <a:tcPr anchor="ctr"/>
                </a:tc>
                <a:tc>
                  <a:txBody>
                    <a:bodyPr/>
                    <a:lstStyle/>
                    <a:p>
                      <a:r>
                        <a:rPr kumimoji="1" lang="ja-JP" altLang="en-US" sz="2200" b="1" dirty="0"/>
                        <a:t>各種水利用に対す水源枯渇　利用水位の低下（農業・酪農・飲料水・舟運・漁業）　沿岸部の海水の侵入、塩水化</a:t>
                      </a:r>
                      <a:endParaRPr kumimoji="1" lang="en-US" altLang="ja-JP" sz="2200" b="1" dirty="0"/>
                    </a:p>
                  </a:txBody>
                  <a:tcPr anchor="ctr"/>
                </a:tc>
                <a:extLst>
                  <a:ext uri="{0D108BD9-81ED-4DB2-BD59-A6C34878D82A}">
                    <a16:rowId xmlns:a16="http://schemas.microsoft.com/office/drawing/2014/main" val="3993265185"/>
                  </a:ext>
                </a:extLst>
              </a:tr>
            </a:tbl>
          </a:graphicData>
        </a:graphic>
      </p:graphicFrame>
    </p:spTree>
    <p:extLst>
      <p:ext uri="{BB962C8B-B14F-4D97-AF65-F5344CB8AC3E}">
        <p14:creationId xmlns:p14="http://schemas.microsoft.com/office/powerpoint/2010/main" val="428694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1117600"/>
          </a:xfrm>
        </p:spPr>
        <p:txBody>
          <a:bodyPr>
            <a:noAutofit/>
          </a:bodyPr>
          <a:lstStyle/>
          <a:p>
            <a:r>
              <a:rPr kumimoji="1" lang="ja-JP" altLang="en-US" sz="3400" dirty="0"/>
              <a:t>山岳トンネルの地質調査</a:t>
            </a:r>
            <a:br>
              <a:rPr lang="en-US" altLang="ja-JP" sz="3400" dirty="0"/>
            </a:br>
            <a:r>
              <a:rPr kumimoji="1" lang="ja-JP" altLang="en-US" sz="3400" dirty="0"/>
              <a:t>構内湧水が周辺環境に与える影響と現象例</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表 6">
            <a:extLst>
              <a:ext uri="{FF2B5EF4-FFF2-40B4-BE49-F238E27FC236}">
                <a16:creationId xmlns:a16="http://schemas.microsoft.com/office/drawing/2014/main" id="{BBE26030-25F1-086C-D49D-997CDEF1EF2C}"/>
              </a:ext>
            </a:extLst>
          </p:cNvPr>
          <p:cNvGraphicFramePr>
            <a:graphicFrameLocks noGrp="1"/>
          </p:cNvGraphicFramePr>
          <p:nvPr>
            <p:ph idx="1"/>
            <p:extLst>
              <p:ext uri="{D42A27DB-BD31-4B8C-83A1-F6EECF244321}">
                <p14:modId xmlns:p14="http://schemas.microsoft.com/office/powerpoint/2010/main" val="1391912289"/>
              </p:ext>
            </p:extLst>
          </p:nvPr>
        </p:nvGraphicFramePr>
        <p:xfrm>
          <a:off x="520700" y="1343025"/>
          <a:ext cx="11277600" cy="4175760"/>
        </p:xfrm>
        <a:graphic>
          <a:graphicData uri="http://schemas.openxmlformats.org/drawingml/2006/table">
            <a:tbl>
              <a:tblPr firstRow="1" bandRow="1">
                <a:tableStyleId>{5C22544A-7EE6-4342-B048-85BDC9FD1C3A}</a:tableStyleId>
              </a:tblPr>
              <a:tblGrid>
                <a:gridCol w="1968500">
                  <a:extLst>
                    <a:ext uri="{9D8B030D-6E8A-4147-A177-3AD203B41FA5}">
                      <a16:colId xmlns:a16="http://schemas.microsoft.com/office/drawing/2014/main" val="3976110502"/>
                    </a:ext>
                  </a:extLst>
                </a:gridCol>
                <a:gridCol w="9309100">
                  <a:extLst>
                    <a:ext uri="{9D8B030D-6E8A-4147-A177-3AD203B41FA5}">
                      <a16:colId xmlns:a16="http://schemas.microsoft.com/office/drawing/2014/main" val="1433783914"/>
                    </a:ext>
                  </a:extLst>
                </a:gridCol>
              </a:tblGrid>
              <a:tr h="370840">
                <a:tc>
                  <a:txBody>
                    <a:bodyPr/>
                    <a:lstStyle/>
                    <a:p>
                      <a:pPr algn="ctr"/>
                      <a:r>
                        <a:rPr kumimoji="1" lang="ja-JP" altLang="en-US" sz="2400" b="1" dirty="0"/>
                        <a:t>周辺環境に与える影響</a:t>
                      </a:r>
                    </a:p>
                  </a:txBody>
                  <a:tcPr anchor="ctr"/>
                </a:tc>
                <a:tc>
                  <a:txBody>
                    <a:bodyPr/>
                    <a:lstStyle/>
                    <a:p>
                      <a:pPr algn="ctr"/>
                      <a:r>
                        <a:rPr kumimoji="1" lang="ja-JP" altLang="en-US" sz="2400" b="1" dirty="0"/>
                        <a:t>現象例</a:t>
                      </a:r>
                    </a:p>
                  </a:txBody>
                  <a:tcPr anchor="ctr"/>
                </a:tc>
                <a:extLst>
                  <a:ext uri="{0D108BD9-81ED-4DB2-BD59-A6C34878D82A}">
                    <a16:rowId xmlns:a16="http://schemas.microsoft.com/office/drawing/2014/main" val="400237295"/>
                  </a:ext>
                </a:extLst>
              </a:tr>
              <a:tr h="370840">
                <a:tc>
                  <a:txBody>
                    <a:bodyPr/>
                    <a:lstStyle/>
                    <a:p>
                      <a:r>
                        <a:rPr kumimoji="1" lang="ja-JP" altLang="en-US" sz="2400" b="1" dirty="0"/>
                        <a:t>渇水</a:t>
                      </a:r>
                    </a:p>
                  </a:txBody>
                  <a:tcPr anchor="ctr"/>
                </a:tc>
                <a:tc>
                  <a:txBody>
                    <a:bodyPr/>
                    <a:lstStyle/>
                    <a:p>
                      <a:r>
                        <a:rPr kumimoji="1" lang="ja-JP" altLang="en-US" sz="2400" b="1" dirty="0"/>
                        <a:t>河川水、地下水、湧水、用水等の渇水</a:t>
                      </a:r>
                    </a:p>
                  </a:txBody>
                  <a:tcPr anchor="ctr"/>
                </a:tc>
                <a:extLst>
                  <a:ext uri="{0D108BD9-81ED-4DB2-BD59-A6C34878D82A}">
                    <a16:rowId xmlns:a16="http://schemas.microsoft.com/office/drawing/2014/main" val="1669600878"/>
                  </a:ext>
                </a:extLst>
              </a:tr>
              <a:tr h="370840">
                <a:tc>
                  <a:txBody>
                    <a:bodyPr/>
                    <a:lstStyle/>
                    <a:p>
                      <a:r>
                        <a:rPr kumimoji="1" lang="ja-JP" altLang="en-US" sz="2400" b="1" dirty="0"/>
                        <a:t>地盤沈下</a:t>
                      </a:r>
                    </a:p>
                  </a:txBody>
                  <a:tcPr anchor="ctr"/>
                </a:tc>
                <a:tc>
                  <a:txBody>
                    <a:bodyPr/>
                    <a:lstStyle/>
                    <a:p>
                      <a:r>
                        <a:rPr kumimoji="1" lang="ja-JP" altLang="en-US" sz="2400" b="1" dirty="0"/>
                        <a:t>構造物の変状　地表面沈下、陥没</a:t>
                      </a:r>
                    </a:p>
                  </a:txBody>
                  <a:tcPr anchor="ctr"/>
                </a:tc>
                <a:extLst>
                  <a:ext uri="{0D108BD9-81ED-4DB2-BD59-A6C34878D82A}">
                    <a16:rowId xmlns:a16="http://schemas.microsoft.com/office/drawing/2014/main" val="161212367"/>
                  </a:ext>
                </a:extLst>
              </a:tr>
              <a:tr h="370840">
                <a:tc>
                  <a:txBody>
                    <a:bodyPr/>
                    <a:lstStyle/>
                    <a:p>
                      <a:r>
                        <a:rPr kumimoji="1" lang="ja-JP" altLang="en-US" sz="2400" b="1" dirty="0"/>
                        <a:t>水質変化</a:t>
                      </a:r>
                    </a:p>
                  </a:txBody>
                  <a:tcPr anchor="ctr"/>
                </a:tc>
                <a:tc>
                  <a:txBody>
                    <a:bodyPr/>
                    <a:lstStyle/>
                    <a:p>
                      <a:r>
                        <a:rPr kumimoji="1" lang="ja-JP" altLang="en-US" sz="2200" b="1" dirty="0"/>
                        <a:t>地表水、地下水の汚染（止水工法による汚染、坑内排水による汚染）</a:t>
                      </a:r>
                      <a:endParaRPr kumimoji="1" lang="en-US" altLang="ja-JP" sz="2200" b="1" dirty="0"/>
                    </a:p>
                    <a:p>
                      <a:r>
                        <a:rPr kumimoji="1" lang="ja-JP" altLang="en-US" sz="2400" b="1" dirty="0"/>
                        <a:t>酸性水、温泉水、鉱泉水、重金属による汚染</a:t>
                      </a:r>
                      <a:endParaRPr kumimoji="1" lang="en-US" altLang="ja-JP" sz="2400" b="1" dirty="0"/>
                    </a:p>
                    <a:p>
                      <a:r>
                        <a:rPr kumimoji="1" lang="ja-JP" altLang="en-US" sz="2400" b="1" dirty="0"/>
                        <a:t>地下水の塩水化</a:t>
                      </a:r>
                    </a:p>
                  </a:txBody>
                  <a:tcPr anchor="ctr"/>
                </a:tc>
                <a:extLst>
                  <a:ext uri="{0D108BD9-81ED-4DB2-BD59-A6C34878D82A}">
                    <a16:rowId xmlns:a16="http://schemas.microsoft.com/office/drawing/2014/main" val="1535945269"/>
                  </a:ext>
                </a:extLst>
              </a:tr>
              <a:tr h="370840">
                <a:tc>
                  <a:txBody>
                    <a:bodyPr/>
                    <a:lstStyle/>
                    <a:p>
                      <a:r>
                        <a:rPr kumimoji="1" lang="ja-JP" altLang="en-US" sz="2400" b="1" dirty="0"/>
                        <a:t>冷水</a:t>
                      </a:r>
                    </a:p>
                  </a:txBody>
                  <a:tcPr anchor="ctr"/>
                </a:tc>
                <a:tc>
                  <a:txBody>
                    <a:bodyPr/>
                    <a:lstStyle/>
                    <a:p>
                      <a:r>
                        <a:rPr kumimoji="1" lang="ja-JP" altLang="en-US" sz="2400" b="1" dirty="0"/>
                        <a:t>冷水による農作物への影響</a:t>
                      </a:r>
                    </a:p>
                  </a:txBody>
                  <a:tcPr anchor="ctr"/>
                </a:tc>
                <a:extLst>
                  <a:ext uri="{0D108BD9-81ED-4DB2-BD59-A6C34878D82A}">
                    <a16:rowId xmlns:a16="http://schemas.microsoft.com/office/drawing/2014/main" val="2449950420"/>
                  </a:ext>
                </a:extLst>
              </a:tr>
              <a:tr h="370840">
                <a:tc>
                  <a:txBody>
                    <a:bodyPr/>
                    <a:lstStyle/>
                    <a:p>
                      <a:r>
                        <a:rPr kumimoji="1" lang="ja-JP" altLang="en-US" sz="2400" b="1" dirty="0"/>
                        <a:t>地下水流動の遮断</a:t>
                      </a:r>
                    </a:p>
                  </a:txBody>
                  <a:tcPr anchor="ctr"/>
                </a:tc>
                <a:tc>
                  <a:txBody>
                    <a:bodyPr/>
                    <a:lstStyle/>
                    <a:p>
                      <a:r>
                        <a:rPr kumimoji="1" lang="ja-JP" altLang="en-US" sz="2400" b="1" dirty="0"/>
                        <a:t>地下水流動が遮断されたことによる渇水、植生変化等</a:t>
                      </a:r>
                    </a:p>
                  </a:txBody>
                  <a:tcPr anchor="ctr"/>
                </a:tc>
                <a:extLst>
                  <a:ext uri="{0D108BD9-81ED-4DB2-BD59-A6C34878D82A}">
                    <a16:rowId xmlns:a16="http://schemas.microsoft.com/office/drawing/2014/main" val="3544238872"/>
                  </a:ext>
                </a:extLst>
              </a:tr>
            </a:tbl>
          </a:graphicData>
        </a:graphic>
      </p:graphicFrame>
    </p:spTree>
    <p:extLst>
      <p:ext uri="{BB962C8B-B14F-4D97-AF65-F5344CB8AC3E}">
        <p14:creationId xmlns:p14="http://schemas.microsoft.com/office/powerpoint/2010/main" val="869023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山岳トンネルの地質調査：調査すべき項目</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8" name="コンテンツ プレースホルダー 7">
            <a:extLst>
              <a:ext uri="{FF2B5EF4-FFF2-40B4-BE49-F238E27FC236}">
                <a16:creationId xmlns:a16="http://schemas.microsoft.com/office/drawing/2014/main" id="{74D16390-4BFC-0FB7-DF31-CDB5FFA18700}"/>
              </a:ext>
            </a:extLst>
          </p:cNvPr>
          <p:cNvGraphicFramePr>
            <a:graphicFrameLocks noGrp="1"/>
          </p:cNvGraphicFramePr>
          <p:nvPr>
            <p:ph idx="1"/>
            <p:extLst>
              <p:ext uri="{D42A27DB-BD31-4B8C-83A1-F6EECF244321}">
                <p14:modId xmlns:p14="http://schemas.microsoft.com/office/powerpoint/2010/main" val="3093516944"/>
              </p:ext>
            </p:extLst>
          </p:nvPr>
        </p:nvGraphicFramePr>
        <p:xfrm>
          <a:off x="838200" y="889001"/>
          <a:ext cx="10515600" cy="482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フッター プレースホルダー 3">
            <a:extLst>
              <a:ext uri="{FF2B5EF4-FFF2-40B4-BE49-F238E27FC236}">
                <a16:creationId xmlns:a16="http://schemas.microsoft.com/office/drawing/2014/main" id="{991B3802-1A90-7C8A-AF74-873106E56C7F}"/>
              </a:ext>
            </a:extLst>
          </p:cNvPr>
          <p:cNvSpPr txBox="1">
            <a:spLocks/>
          </p:cNvSpPr>
          <p:nvPr/>
        </p:nvSpPr>
        <p:spPr>
          <a:xfrm>
            <a:off x="1054100" y="57388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＊各調査項目の具体的な内容は、調査段階や地山の種類によって変わる</a:t>
            </a:r>
          </a:p>
        </p:txBody>
      </p:sp>
    </p:spTree>
    <p:extLst>
      <p:ext uri="{BB962C8B-B14F-4D97-AF65-F5344CB8AC3E}">
        <p14:creationId xmlns:p14="http://schemas.microsoft.com/office/powerpoint/2010/main" val="654244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コンテンツ プレースホルダー 5">
            <a:extLst>
              <a:ext uri="{FF2B5EF4-FFF2-40B4-BE49-F238E27FC236}">
                <a16:creationId xmlns:a16="http://schemas.microsoft.com/office/drawing/2014/main" id="{03D1DF02-0C90-6D73-57B9-2D44D236E867}"/>
              </a:ext>
            </a:extLst>
          </p:cNvPr>
          <p:cNvGraphicFramePr>
            <a:graphicFrameLocks noGrp="1"/>
          </p:cNvGraphicFramePr>
          <p:nvPr>
            <p:ph idx="1"/>
            <p:extLst>
              <p:ext uri="{D42A27DB-BD31-4B8C-83A1-F6EECF244321}">
                <p14:modId xmlns:p14="http://schemas.microsoft.com/office/powerpoint/2010/main" val="1883138604"/>
              </p:ext>
            </p:extLst>
          </p:nvPr>
        </p:nvGraphicFramePr>
        <p:xfrm>
          <a:off x="406400" y="1054101"/>
          <a:ext cx="114173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8293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4EE04E7-80B5-09A6-2564-093A2F0378D5}"/>
              </a:ext>
            </a:extLst>
          </p:cNvPr>
          <p:cNvSpPr>
            <a:spLocks noGrp="1"/>
          </p:cNvSpPr>
          <p:nvPr>
            <p:ph idx="1"/>
          </p:nvPr>
        </p:nvSpPr>
        <p:spPr>
          <a:xfrm>
            <a:off x="279400" y="1041399"/>
            <a:ext cx="11442700" cy="5092702"/>
          </a:xfrm>
        </p:spPr>
        <p:txBody>
          <a:bodyPr>
            <a:normAutofit/>
          </a:bodyPr>
          <a:lstStyle/>
          <a:p>
            <a:r>
              <a:rPr kumimoji="1" lang="ja-JP" altLang="en-US" sz="2600" dirty="0">
                <a:highlight>
                  <a:srgbClr val="FFFF00"/>
                </a:highlight>
              </a:rPr>
              <a:t>路線選定段階</a:t>
            </a:r>
            <a:r>
              <a:rPr kumimoji="1" lang="ja-JP" altLang="en-US" sz="2600" dirty="0"/>
              <a:t>：資料調査、空中写真判読、地表地質踏査など</a:t>
            </a:r>
          </a:p>
          <a:p>
            <a:r>
              <a:rPr kumimoji="1" lang="ja-JP" altLang="en-US" sz="2600" dirty="0">
                <a:highlight>
                  <a:srgbClr val="FFFF00"/>
                </a:highlight>
              </a:rPr>
              <a:t>設計・施工計画段階</a:t>
            </a:r>
            <a:r>
              <a:rPr kumimoji="1" lang="ja-JP" altLang="en-US" sz="2600" dirty="0"/>
              <a:t>：地表地質踏査、物理探査、ボーリング調査、孔内試験・検層、室内試験など。室内試験は、試験の規格に注意</a:t>
            </a:r>
            <a:endParaRPr kumimoji="1" lang="en-US" altLang="ja-JP" sz="2600" dirty="0"/>
          </a:p>
          <a:p>
            <a:r>
              <a:rPr kumimoji="1" lang="ja-JP" altLang="en-US" sz="2600" dirty="0">
                <a:highlight>
                  <a:srgbClr val="FFFF00"/>
                </a:highlight>
              </a:rPr>
              <a:t>地山条件調査結果の整理</a:t>
            </a:r>
            <a:r>
              <a:rPr kumimoji="1" lang="ja-JP" altLang="en-US" sz="2600" dirty="0"/>
              <a:t>：路線選定、設計・施工計画、施工、維持管理の各段階とその目的に応じて、工学的な観点から適切に整理。地山等級、岩種区分などは道路、鉄道等では異なるので注意</a:t>
            </a:r>
            <a:endParaRPr kumimoji="1" lang="en-US" altLang="ja-JP" sz="2600" dirty="0"/>
          </a:p>
          <a:p>
            <a:r>
              <a:rPr kumimoji="1" lang="ja-JP" altLang="en-US" sz="2600" dirty="0">
                <a:highlight>
                  <a:srgbClr val="FFFF00"/>
                </a:highlight>
              </a:rPr>
              <a:t>施工段階</a:t>
            </a:r>
            <a:r>
              <a:rPr kumimoji="1" lang="ja-JP" altLang="en-US" sz="2600" dirty="0"/>
              <a:t>：安全でかつ経済的なトンネルを建設する場合には、施工段階での設計支保工パターンの見直しが必要。坑内で各種調査・計測が実施される。例：切羽観察、内空変位の測定、地表面の変位測定、坑内からの水平ボーリングや切羽前方探査、各種室内試験など</a:t>
            </a:r>
            <a:endParaRPr kumimoji="1" lang="en-US" altLang="ja-JP" sz="2600" dirty="0"/>
          </a:p>
          <a:p>
            <a:r>
              <a:rPr kumimoji="1" lang="ja-JP" altLang="en-US" sz="2600" dirty="0">
                <a:highlight>
                  <a:srgbClr val="FFFF00"/>
                </a:highlight>
              </a:rPr>
              <a:t>完成後</a:t>
            </a:r>
            <a:r>
              <a:rPr kumimoji="1" lang="ja-JP" altLang="en-US" sz="2600" dirty="0"/>
              <a:t>：変状が発生した場合には、埋設計器などによる継続観測、定期点検、補強対策など</a:t>
            </a:r>
          </a:p>
          <a:p>
            <a:endParaRPr kumimoji="1" lang="ja-JP" altLang="en-US" sz="2600" dirty="0"/>
          </a:p>
          <a:p>
            <a:pPr marL="0" indent="0">
              <a:buNone/>
            </a:pPr>
            <a:endParaRPr kumimoji="1" lang="ja-JP" altLang="en-US" dirty="0"/>
          </a:p>
          <a:p>
            <a:endParaRPr kumimoji="1" lang="ja-JP" altLang="en-US" dirty="0"/>
          </a:p>
        </p:txBody>
      </p:sp>
      <p:sp>
        <p:nvSpPr>
          <p:cNvPr id="4" name="タイトル 1">
            <a:extLst>
              <a:ext uri="{FF2B5EF4-FFF2-40B4-BE49-F238E27FC236}">
                <a16:creationId xmlns:a16="http://schemas.microsoft.com/office/drawing/2014/main" id="{F3F988E9-EDAB-13FE-73CC-9DB177C74D41}"/>
              </a:ext>
            </a:extLst>
          </p:cNvPr>
          <p:cNvSpPr txBox="1">
            <a:spLocks/>
          </p:cNvSpPr>
          <p:nvPr/>
        </p:nvSpPr>
        <p:spPr>
          <a:xfrm>
            <a:off x="241300" y="266699"/>
            <a:ext cx="11772900" cy="101583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br>
              <a:rPr lang="en-US" altLang="ja-JP" sz="3400"/>
            </a:br>
            <a:endParaRPr lang="ja-JP" altLang="en-US" sz="3400" dirty="0"/>
          </a:p>
        </p:txBody>
      </p:sp>
      <p:sp>
        <p:nvSpPr>
          <p:cNvPr id="5" name="タイトル 1">
            <a:extLst>
              <a:ext uri="{FF2B5EF4-FFF2-40B4-BE49-F238E27FC236}">
                <a16:creationId xmlns:a16="http://schemas.microsoft.com/office/drawing/2014/main" id="{A5540874-8F99-63B1-9D76-D77599EBB996}"/>
              </a:ext>
            </a:extLst>
          </p:cNvPr>
          <p:cNvSpPr txBox="1">
            <a:spLocks/>
          </p:cNvSpPr>
          <p:nvPr/>
        </p:nvSpPr>
        <p:spPr>
          <a:xfrm>
            <a:off x="317500" y="177801"/>
            <a:ext cx="11493500" cy="7747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r>
              <a:rPr lang="ja-JP" altLang="en-US" sz="3200" dirty="0"/>
              <a:t>山岳トンネルの地質調査：調査段階に応じた主な調査手法</a:t>
            </a:r>
          </a:p>
        </p:txBody>
      </p:sp>
      <p:sp>
        <p:nvSpPr>
          <p:cNvPr id="6" name="フッター プレースホルダー 3">
            <a:extLst>
              <a:ext uri="{FF2B5EF4-FFF2-40B4-BE49-F238E27FC236}">
                <a16:creationId xmlns:a16="http://schemas.microsoft.com/office/drawing/2014/main" id="{5F6DC204-646A-2BFC-D1A8-1C9F7988D1D7}"/>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spTree>
    <p:extLst>
      <p:ext uri="{BB962C8B-B14F-4D97-AF65-F5344CB8AC3E}">
        <p14:creationId xmlns:p14="http://schemas.microsoft.com/office/powerpoint/2010/main" val="87127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3F988E9-EDAB-13FE-73CC-9DB177C74D41}"/>
              </a:ext>
            </a:extLst>
          </p:cNvPr>
          <p:cNvSpPr txBox="1">
            <a:spLocks/>
          </p:cNvSpPr>
          <p:nvPr/>
        </p:nvSpPr>
        <p:spPr>
          <a:xfrm>
            <a:off x="241300" y="266699"/>
            <a:ext cx="11772900" cy="101583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br>
              <a:rPr lang="en-US" altLang="ja-JP" sz="3400"/>
            </a:br>
            <a:endParaRPr lang="ja-JP" altLang="en-US" sz="3400" dirty="0"/>
          </a:p>
        </p:txBody>
      </p:sp>
      <p:sp>
        <p:nvSpPr>
          <p:cNvPr id="5" name="タイトル 1">
            <a:extLst>
              <a:ext uri="{FF2B5EF4-FFF2-40B4-BE49-F238E27FC236}">
                <a16:creationId xmlns:a16="http://schemas.microsoft.com/office/drawing/2014/main" id="{A5540874-8F99-63B1-9D76-D77599EBB996}"/>
              </a:ext>
            </a:extLst>
          </p:cNvPr>
          <p:cNvSpPr txBox="1">
            <a:spLocks/>
          </p:cNvSpPr>
          <p:nvPr/>
        </p:nvSpPr>
        <p:spPr>
          <a:xfrm>
            <a:off x="317500" y="177801"/>
            <a:ext cx="11493500" cy="7747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r>
              <a:rPr lang="ja-JP" altLang="en-US" sz="3200" dirty="0"/>
              <a:t>山岳トンネルの地質調査：施工中の調査・試験</a:t>
            </a:r>
          </a:p>
        </p:txBody>
      </p:sp>
      <p:sp>
        <p:nvSpPr>
          <p:cNvPr id="6" name="フッター プレースホルダー 3">
            <a:extLst>
              <a:ext uri="{FF2B5EF4-FFF2-40B4-BE49-F238E27FC236}">
                <a16:creationId xmlns:a16="http://schemas.microsoft.com/office/drawing/2014/main" id="{5F6DC204-646A-2BFC-D1A8-1C9F7988D1D7}"/>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8" name="表 8">
            <a:extLst>
              <a:ext uri="{FF2B5EF4-FFF2-40B4-BE49-F238E27FC236}">
                <a16:creationId xmlns:a16="http://schemas.microsoft.com/office/drawing/2014/main" id="{03529E62-1449-24D8-629A-9F6C320D5D71}"/>
              </a:ext>
            </a:extLst>
          </p:cNvPr>
          <p:cNvGraphicFramePr>
            <a:graphicFrameLocks noGrp="1"/>
          </p:cNvGraphicFramePr>
          <p:nvPr>
            <p:ph idx="1"/>
            <p:extLst>
              <p:ext uri="{D42A27DB-BD31-4B8C-83A1-F6EECF244321}">
                <p14:modId xmlns:p14="http://schemas.microsoft.com/office/powerpoint/2010/main" val="825043461"/>
              </p:ext>
            </p:extLst>
          </p:nvPr>
        </p:nvGraphicFramePr>
        <p:xfrm>
          <a:off x="279400" y="774701"/>
          <a:ext cx="11531598" cy="5287246"/>
        </p:xfrm>
        <a:graphic>
          <a:graphicData uri="http://schemas.openxmlformats.org/drawingml/2006/table">
            <a:tbl>
              <a:tblPr firstRow="1" bandRow="1">
                <a:tableStyleId>{5C22544A-7EE6-4342-B048-85BDC9FD1C3A}</a:tableStyleId>
              </a:tblPr>
              <a:tblGrid>
                <a:gridCol w="2184400">
                  <a:extLst>
                    <a:ext uri="{9D8B030D-6E8A-4147-A177-3AD203B41FA5}">
                      <a16:colId xmlns:a16="http://schemas.microsoft.com/office/drawing/2014/main" val="3560390588"/>
                    </a:ext>
                  </a:extLst>
                </a:gridCol>
                <a:gridCol w="3708400">
                  <a:extLst>
                    <a:ext uri="{9D8B030D-6E8A-4147-A177-3AD203B41FA5}">
                      <a16:colId xmlns:a16="http://schemas.microsoft.com/office/drawing/2014/main" val="2228395583"/>
                    </a:ext>
                  </a:extLst>
                </a:gridCol>
                <a:gridCol w="2032000">
                  <a:extLst>
                    <a:ext uri="{9D8B030D-6E8A-4147-A177-3AD203B41FA5}">
                      <a16:colId xmlns:a16="http://schemas.microsoft.com/office/drawing/2014/main" val="3342198888"/>
                    </a:ext>
                  </a:extLst>
                </a:gridCol>
                <a:gridCol w="1092200">
                  <a:extLst>
                    <a:ext uri="{9D8B030D-6E8A-4147-A177-3AD203B41FA5}">
                      <a16:colId xmlns:a16="http://schemas.microsoft.com/office/drawing/2014/main" val="523804598"/>
                    </a:ext>
                  </a:extLst>
                </a:gridCol>
                <a:gridCol w="1714500">
                  <a:extLst>
                    <a:ext uri="{9D8B030D-6E8A-4147-A177-3AD203B41FA5}">
                      <a16:colId xmlns:a16="http://schemas.microsoft.com/office/drawing/2014/main" val="963398446"/>
                    </a:ext>
                  </a:extLst>
                </a:gridCol>
                <a:gridCol w="800098">
                  <a:extLst>
                    <a:ext uri="{9D8B030D-6E8A-4147-A177-3AD203B41FA5}">
                      <a16:colId xmlns:a16="http://schemas.microsoft.com/office/drawing/2014/main" val="561296009"/>
                    </a:ext>
                  </a:extLst>
                </a:gridCol>
              </a:tblGrid>
              <a:tr h="427280">
                <a:tc rowSpan="2">
                  <a:txBody>
                    <a:bodyPr/>
                    <a:lstStyle/>
                    <a:p>
                      <a:pPr algn="ctr"/>
                      <a:r>
                        <a:rPr kumimoji="1" lang="ja-JP" altLang="en-US" sz="2000" b="1" dirty="0"/>
                        <a:t>試験・調査項目</a:t>
                      </a:r>
                    </a:p>
                  </a:txBody>
                  <a:tcPr anchor="ctr"/>
                </a:tc>
                <a:tc rowSpan="2">
                  <a:txBody>
                    <a:bodyPr/>
                    <a:lstStyle/>
                    <a:p>
                      <a:pPr algn="ctr"/>
                      <a:r>
                        <a:rPr kumimoji="1" lang="ja-JP" altLang="en-US" sz="2000" b="1" dirty="0"/>
                        <a:t>試験によって求められる事項</a:t>
                      </a:r>
                    </a:p>
                  </a:txBody>
                  <a:tcPr anchor="ctr"/>
                </a:tc>
                <a:tc gridSpan="4">
                  <a:txBody>
                    <a:bodyPr/>
                    <a:lstStyle/>
                    <a:p>
                      <a:pPr algn="ctr"/>
                      <a:r>
                        <a:rPr kumimoji="1" lang="ja-JP" altLang="en-US" sz="2400" b="1" dirty="0"/>
                        <a:t>地山の状態</a:t>
                      </a: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47688348"/>
                  </a:ext>
                </a:extLst>
              </a:tr>
              <a:tr h="769103">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sz="2400" b="1" dirty="0"/>
                        <a:t>硬岩・中硬岩</a:t>
                      </a:r>
                    </a:p>
                  </a:txBody>
                  <a:tcPr anchor="ctr"/>
                </a:tc>
                <a:tc>
                  <a:txBody>
                    <a:bodyPr/>
                    <a:lstStyle/>
                    <a:p>
                      <a:pPr algn="ctr"/>
                      <a:r>
                        <a:rPr kumimoji="1" lang="ja-JP" altLang="en-US" sz="2400" b="1" dirty="0"/>
                        <a:t>軟岩</a:t>
                      </a:r>
                    </a:p>
                  </a:txBody>
                  <a:tcPr anchor="ctr"/>
                </a:tc>
                <a:tc>
                  <a:txBody>
                    <a:bodyPr/>
                    <a:lstStyle/>
                    <a:p>
                      <a:pPr algn="ctr"/>
                      <a:r>
                        <a:rPr kumimoji="1" lang="ja-JP" altLang="en-US" sz="2400" b="1" dirty="0"/>
                        <a:t>膨張性地山</a:t>
                      </a:r>
                    </a:p>
                  </a:txBody>
                  <a:tcPr anchor="ctr"/>
                </a:tc>
                <a:tc>
                  <a:txBody>
                    <a:bodyPr/>
                    <a:lstStyle/>
                    <a:p>
                      <a:pPr algn="ctr"/>
                      <a:r>
                        <a:rPr kumimoji="1" lang="ja-JP" altLang="en-US" sz="2400" b="1" dirty="0"/>
                        <a:t>土砂</a:t>
                      </a:r>
                    </a:p>
                  </a:txBody>
                  <a:tcPr anchor="ctr"/>
                </a:tc>
                <a:extLst>
                  <a:ext uri="{0D108BD9-81ED-4DB2-BD59-A6C34878D82A}">
                    <a16:rowId xmlns:a16="http://schemas.microsoft.com/office/drawing/2014/main" val="547807676"/>
                  </a:ext>
                </a:extLst>
              </a:tr>
              <a:tr h="769103">
                <a:tc>
                  <a:txBody>
                    <a:bodyPr/>
                    <a:lstStyle/>
                    <a:p>
                      <a:pPr algn="ctr"/>
                      <a:r>
                        <a:rPr kumimoji="1" lang="ja-JP" altLang="en-US" sz="2000" b="1" dirty="0"/>
                        <a:t>坑内観察調査</a:t>
                      </a:r>
                    </a:p>
                  </a:txBody>
                  <a:tcPr anchor="ctr"/>
                </a:tc>
                <a:tc>
                  <a:txBody>
                    <a:bodyPr/>
                    <a:lstStyle/>
                    <a:p>
                      <a:pPr algn="l"/>
                      <a:r>
                        <a:rPr kumimoji="1" lang="ja-JP" altLang="en-US" sz="2400" b="1" dirty="0"/>
                        <a:t>岩質、地層分布、断層破砕帯、変質帯、湧水状況</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extLst>
                  <a:ext uri="{0D108BD9-81ED-4DB2-BD59-A6C34878D82A}">
                    <a16:rowId xmlns:a16="http://schemas.microsoft.com/office/drawing/2014/main" val="3249333590"/>
                  </a:ext>
                </a:extLst>
              </a:tr>
              <a:tr h="769103">
                <a:tc>
                  <a:txBody>
                    <a:bodyPr/>
                    <a:lstStyle/>
                    <a:p>
                      <a:pPr algn="ctr"/>
                      <a:r>
                        <a:rPr kumimoji="1" lang="ja-JP" altLang="en-US" sz="2000" b="1" dirty="0"/>
                        <a:t>坑内弾性波速度測定</a:t>
                      </a:r>
                    </a:p>
                  </a:txBody>
                  <a:tcPr anchor="ctr"/>
                </a:tc>
                <a:tc>
                  <a:txBody>
                    <a:bodyPr/>
                    <a:lstStyle/>
                    <a:p>
                      <a:pPr algn="l"/>
                      <a:r>
                        <a:rPr kumimoji="1" lang="ja-JP" altLang="en-US" sz="2400" b="1" dirty="0"/>
                        <a:t>ゆるみ領域、亀裂、変質の程度</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endParaRPr kumimoji="1" lang="ja-JP" altLang="en-US" sz="2400" b="1" dirty="0"/>
                    </a:p>
                  </a:txBody>
                  <a:tcPr anchor="ctr"/>
                </a:tc>
                <a:extLst>
                  <a:ext uri="{0D108BD9-81ED-4DB2-BD59-A6C34878D82A}">
                    <a16:rowId xmlns:a16="http://schemas.microsoft.com/office/drawing/2014/main" val="4042250494"/>
                  </a:ext>
                </a:extLst>
              </a:tr>
              <a:tr h="427280">
                <a:tc>
                  <a:txBody>
                    <a:bodyPr/>
                    <a:lstStyle/>
                    <a:p>
                      <a:pPr algn="ctr"/>
                      <a:r>
                        <a:rPr kumimoji="1" lang="ja-JP" altLang="en-US" sz="2000" b="1" dirty="0"/>
                        <a:t>原位置試験</a:t>
                      </a:r>
                    </a:p>
                  </a:txBody>
                  <a:tcPr anchor="ctr"/>
                </a:tc>
                <a:tc>
                  <a:txBody>
                    <a:bodyPr/>
                    <a:lstStyle/>
                    <a:p>
                      <a:pPr algn="l"/>
                      <a:r>
                        <a:rPr kumimoji="1" lang="ja-JP" altLang="en-US" sz="2400" b="1" dirty="0"/>
                        <a:t>地山の物性値</a:t>
                      </a:r>
                    </a:p>
                  </a:txBody>
                  <a:tcPr anchor="ctr"/>
                </a:tc>
                <a:tc>
                  <a:txBody>
                    <a:bodyPr/>
                    <a:lstStyle/>
                    <a:p>
                      <a:pPr algn="ctr"/>
                      <a:endParaRPr kumimoji="1" lang="ja-JP" altLang="en-US" sz="2400" b="1" dirty="0"/>
                    </a:p>
                  </a:txBody>
                  <a:tcPr anchor="ctr"/>
                </a:tc>
                <a:tc>
                  <a:txBody>
                    <a:bodyPr/>
                    <a:lstStyle/>
                    <a:p>
                      <a:pPr algn="ctr"/>
                      <a:r>
                        <a:rPr kumimoji="1" lang="ja-JP" altLang="en-US" sz="2400" b="1" dirty="0"/>
                        <a:t>〇</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〇</a:t>
                      </a:r>
                    </a:p>
                  </a:txBody>
                  <a:tcPr anchor="ctr"/>
                </a:tc>
                <a:extLst>
                  <a:ext uri="{0D108BD9-81ED-4DB2-BD59-A6C34878D82A}">
                    <a16:rowId xmlns:a16="http://schemas.microsoft.com/office/drawing/2014/main" val="69162226"/>
                  </a:ext>
                </a:extLst>
              </a:tr>
              <a:tr h="769103">
                <a:tc>
                  <a:txBody>
                    <a:bodyPr/>
                    <a:lstStyle/>
                    <a:p>
                      <a:pPr algn="ctr"/>
                      <a:r>
                        <a:rPr kumimoji="1" lang="ja-JP" altLang="en-US" sz="2000" b="1" dirty="0"/>
                        <a:t>地山試料試験</a:t>
                      </a:r>
                    </a:p>
                  </a:txBody>
                  <a:tcPr anchor="ctr"/>
                </a:tc>
                <a:tc>
                  <a:txBody>
                    <a:bodyPr/>
                    <a:lstStyle/>
                    <a:p>
                      <a:pPr algn="l"/>
                      <a:r>
                        <a:rPr kumimoji="1" lang="ja-JP" altLang="en-US" sz="2400" b="1" dirty="0"/>
                        <a:t>地山の物性値</a:t>
                      </a:r>
                    </a:p>
                  </a:txBody>
                  <a:tcPr anchor="ctr"/>
                </a:tc>
                <a:tc>
                  <a:txBody>
                    <a:bodyPr/>
                    <a:lstStyle/>
                    <a:p>
                      <a:pPr algn="ctr"/>
                      <a:r>
                        <a:rPr kumimoji="1" lang="ja-JP" altLang="en-US" sz="2400" b="1" dirty="0"/>
                        <a:t>〇</a:t>
                      </a:r>
                    </a:p>
                  </a:txBody>
                  <a:tcPr anchor="ctr"/>
                </a:tc>
                <a:tc>
                  <a:txBody>
                    <a:bodyPr/>
                    <a:lstStyle/>
                    <a:p>
                      <a:pPr algn="ctr"/>
                      <a:r>
                        <a:rPr kumimoji="1" lang="ja-JP" altLang="en-US" sz="2400" b="1" dirty="0"/>
                        <a:t>〇</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〇</a:t>
                      </a:r>
                    </a:p>
                  </a:txBody>
                  <a:tcPr anchor="ctr"/>
                </a:tc>
                <a:extLst>
                  <a:ext uri="{0D108BD9-81ED-4DB2-BD59-A6C34878D82A}">
                    <a16:rowId xmlns:a16="http://schemas.microsoft.com/office/drawing/2014/main" val="1249979863"/>
                  </a:ext>
                </a:extLst>
              </a:tr>
              <a:tr h="1110927">
                <a:tc>
                  <a:txBody>
                    <a:bodyPr/>
                    <a:lstStyle/>
                    <a:p>
                      <a:pPr algn="ctr"/>
                      <a:r>
                        <a:rPr kumimoji="1" lang="ja-JP" altLang="en-US" sz="2000" b="1" dirty="0"/>
                        <a:t>先進コアボーリング調査</a:t>
                      </a:r>
                    </a:p>
                  </a:txBody>
                  <a:tcPr anchor="ctr"/>
                </a:tc>
                <a:tc>
                  <a:txBody>
                    <a:bodyPr/>
                    <a:lstStyle/>
                    <a:p>
                      <a:pPr algn="l"/>
                      <a:r>
                        <a:rPr kumimoji="1" lang="ja-JP" altLang="en-US" sz="2400" b="1" dirty="0"/>
                        <a:t>岩質、地質分布、断層破砕帯、変質帯、湧水状況、地山試料採取</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endParaRPr kumimoji="1" lang="ja-JP" altLang="en-US" sz="2400" b="1" dirty="0"/>
                    </a:p>
                  </a:txBody>
                  <a:tcPr anchor="ctr"/>
                </a:tc>
                <a:extLst>
                  <a:ext uri="{0D108BD9-81ED-4DB2-BD59-A6C34878D82A}">
                    <a16:rowId xmlns:a16="http://schemas.microsoft.com/office/drawing/2014/main" val="1097482156"/>
                  </a:ext>
                </a:extLst>
              </a:tr>
            </a:tbl>
          </a:graphicData>
        </a:graphic>
      </p:graphicFrame>
      <p:sp>
        <p:nvSpPr>
          <p:cNvPr id="9" name="フッター プレースホルダー 3">
            <a:extLst>
              <a:ext uri="{FF2B5EF4-FFF2-40B4-BE49-F238E27FC236}">
                <a16:creationId xmlns:a16="http://schemas.microsoft.com/office/drawing/2014/main" id="{9C6B58BB-305C-34BC-350B-9E173AE80115}"/>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◎：多くの場合に実施　〇：実施した方がよい　△：特別な場合に実施</a:t>
            </a:r>
          </a:p>
        </p:txBody>
      </p:sp>
    </p:spTree>
    <p:extLst>
      <p:ext uri="{BB962C8B-B14F-4D97-AF65-F5344CB8AC3E}">
        <p14:creationId xmlns:p14="http://schemas.microsoft.com/office/powerpoint/2010/main" val="3055382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3F988E9-EDAB-13FE-73CC-9DB177C74D41}"/>
              </a:ext>
            </a:extLst>
          </p:cNvPr>
          <p:cNvSpPr txBox="1">
            <a:spLocks/>
          </p:cNvSpPr>
          <p:nvPr/>
        </p:nvSpPr>
        <p:spPr>
          <a:xfrm>
            <a:off x="241300" y="266699"/>
            <a:ext cx="11772900" cy="101583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br>
              <a:rPr lang="en-US" altLang="ja-JP" sz="3400"/>
            </a:br>
            <a:endParaRPr lang="ja-JP" altLang="en-US" sz="3400" dirty="0"/>
          </a:p>
        </p:txBody>
      </p:sp>
      <p:sp>
        <p:nvSpPr>
          <p:cNvPr id="5" name="タイトル 1">
            <a:extLst>
              <a:ext uri="{FF2B5EF4-FFF2-40B4-BE49-F238E27FC236}">
                <a16:creationId xmlns:a16="http://schemas.microsoft.com/office/drawing/2014/main" id="{A5540874-8F99-63B1-9D76-D77599EBB996}"/>
              </a:ext>
            </a:extLst>
          </p:cNvPr>
          <p:cNvSpPr txBox="1">
            <a:spLocks/>
          </p:cNvSpPr>
          <p:nvPr/>
        </p:nvSpPr>
        <p:spPr>
          <a:xfrm>
            <a:off x="317500" y="76199"/>
            <a:ext cx="11493500" cy="68580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5400" b="1" kern="1200" baseline="0">
                <a:solidFill>
                  <a:schemeClr val="tx1"/>
                </a:solidFill>
                <a:latin typeface="Segoe UI" panose="020B0502040204020203" pitchFamily="34" charset="0"/>
                <a:ea typeface="メイリオ" panose="020B0604030504040204" pitchFamily="50" charset="-128"/>
                <a:cs typeface="+mj-cs"/>
              </a:defRPr>
            </a:lvl1pPr>
          </a:lstStyle>
          <a:p>
            <a:r>
              <a:rPr lang="ja-JP" altLang="en-US" sz="3200" dirty="0"/>
              <a:t>山岳トンネルの地質調査：施工中の計測</a:t>
            </a:r>
          </a:p>
        </p:txBody>
      </p:sp>
      <p:sp>
        <p:nvSpPr>
          <p:cNvPr id="6" name="フッター プレースホルダー 3">
            <a:extLst>
              <a:ext uri="{FF2B5EF4-FFF2-40B4-BE49-F238E27FC236}">
                <a16:creationId xmlns:a16="http://schemas.microsoft.com/office/drawing/2014/main" id="{5F6DC204-646A-2BFC-D1A8-1C9F7988D1D7}"/>
              </a:ext>
            </a:extLst>
          </p:cNvPr>
          <p:cNvSpPr>
            <a:spLocks noGrp="1"/>
          </p:cNvSpPr>
          <p:nvPr>
            <p:ph type="ftr" sz="quarter" idx="11"/>
          </p:nvPr>
        </p:nvSpPr>
        <p:spPr>
          <a:xfrm>
            <a:off x="2886075" y="63992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sp>
        <p:nvSpPr>
          <p:cNvPr id="9" name="フッター プレースホルダー 3">
            <a:extLst>
              <a:ext uri="{FF2B5EF4-FFF2-40B4-BE49-F238E27FC236}">
                <a16:creationId xmlns:a16="http://schemas.microsoft.com/office/drawing/2014/main" id="{9C6B58BB-305C-34BC-350B-9E173AE80115}"/>
              </a:ext>
            </a:extLst>
          </p:cNvPr>
          <p:cNvSpPr txBox="1">
            <a:spLocks/>
          </p:cNvSpPr>
          <p:nvPr/>
        </p:nvSpPr>
        <p:spPr>
          <a:xfrm>
            <a:off x="317500" y="5107940"/>
            <a:ext cx="11493500" cy="1356362"/>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dirty="0">
                <a:highlight>
                  <a:srgbClr val="FFFF00"/>
                </a:highlight>
              </a:rPr>
              <a:t>観</a:t>
            </a:r>
            <a:r>
              <a:rPr lang="ja-JP" altLang="en-US" dirty="0"/>
              <a:t>：観察調査　</a:t>
            </a:r>
            <a:r>
              <a:rPr lang="ja-JP" altLang="en-US" dirty="0">
                <a:highlight>
                  <a:srgbClr val="FFFF00"/>
                </a:highlight>
              </a:rPr>
              <a:t>内</a:t>
            </a:r>
            <a:r>
              <a:rPr lang="ja-JP" altLang="en-US" dirty="0"/>
              <a:t>：内空変位測定　</a:t>
            </a:r>
            <a:r>
              <a:rPr lang="ja-JP" altLang="en-US" dirty="0">
                <a:highlight>
                  <a:srgbClr val="FFFF00"/>
                </a:highlight>
              </a:rPr>
              <a:t>天</a:t>
            </a:r>
            <a:r>
              <a:rPr lang="ja-JP" altLang="en-US" dirty="0"/>
              <a:t>：天端沈下測定　</a:t>
            </a:r>
            <a:r>
              <a:rPr lang="ja-JP" altLang="en-US" dirty="0">
                <a:highlight>
                  <a:srgbClr val="FFFF00"/>
                </a:highlight>
              </a:rPr>
              <a:t>地</a:t>
            </a:r>
            <a:r>
              <a:rPr lang="ja-JP" altLang="en-US" dirty="0"/>
              <a:t>：地山試料試験　</a:t>
            </a:r>
            <a:r>
              <a:rPr lang="ja-JP" altLang="en-US" dirty="0">
                <a:highlight>
                  <a:srgbClr val="FFFF00"/>
                </a:highlight>
              </a:rPr>
              <a:t>原</a:t>
            </a:r>
            <a:r>
              <a:rPr lang="ja-JP" altLang="en-US" dirty="0"/>
              <a:t>：原位置調査・試験　</a:t>
            </a:r>
            <a:r>
              <a:rPr lang="ja-JP" altLang="en-US" dirty="0">
                <a:highlight>
                  <a:srgbClr val="FFFF00"/>
                </a:highlight>
              </a:rPr>
              <a:t>表</a:t>
            </a:r>
            <a:r>
              <a:rPr lang="ja-JP" altLang="en-US" dirty="0"/>
              <a:t>：地表面変位測定　</a:t>
            </a:r>
            <a:r>
              <a:rPr lang="ja-JP" altLang="en-US" dirty="0">
                <a:highlight>
                  <a:srgbClr val="FFFF00"/>
                </a:highlight>
              </a:rPr>
              <a:t>中</a:t>
            </a:r>
            <a:r>
              <a:rPr lang="ja-JP" altLang="en-US" dirty="0"/>
              <a:t>：地中変位測定　</a:t>
            </a:r>
            <a:r>
              <a:rPr lang="ja-JP" altLang="en-US" dirty="0">
                <a:highlight>
                  <a:srgbClr val="FFFF00"/>
                </a:highlight>
              </a:rPr>
              <a:t>ロ</a:t>
            </a:r>
            <a:r>
              <a:rPr lang="ja-JP" altLang="en-US" dirty="0"/>
              <a:t>：ロックボルト軸力測定　</a:t>
            </a:r>
            <a:r>
              <a:rPr lang="ja-JP" altLang="en-US" dirty="0">
                <a:highlight>
                  <a:srgbClr val="FFFF00"/>
                </a:highlight>
              </a:rPr>
              <a:t>吹</a:t>
            </a:r>
            <a:r>
              <a:rPr lang="ja-JP" altLang="en-US" dirty="0"/>
              <a:t>：吹付けコンクリート応力測定　</a:t>
            </a:r>
            <a:r>
              <a:rPr lang="ja-JP" altLang="en-US" dirty="0">
                <a:highlight>
                  <a:srgbClr val="FFFF00"/>
                </a:highlight>
              </a:rPr>
              <a:t>製</a:t>
            </a:r>
            <a:r>
              <a:rPr lang="ja-JP" altLang="en-US" dirty="0"/>
              <a:t>：鋼製支保工応力測定　</a:t>
            </a:r>
            <a:r>
              <a:rPr lang="ja-JP" altLang="en-US" dirty="0">
                <a:highlight>
                  <a:srgbClr val="FFFF00"/>
                </a:highlight>
              </a:rPr>
              <a:t>覆</a:t>
            </a:r>
            <a:r>
              <a:rPr lang="ja-JP" altLang="en-US" dirty="0"/>
              <a:t>：復興応力測定</a:t>
            </a:r>
            <a:endParaRPr lang="en-US" altLang="ja-JP" dirty="0"/>
          </a:p>
          <a:p>
            <a:pPr algn="l"/>
            <a:r>
              <a:rPr lang="ja-JP" altLang="en-US" dirty="0"/>
              <a:t>注１：土被りが小さいトンネルでは、上記項目に追加して、地表面変位測定を行う</a:t>
            </a:r>
            <a:endParaRPr lang="en-US" altLang="ja-JP" dirty="0"/>
          </a:p>
          <a:p>
            <a:pPr algn="l"/>
            <a:r>
              <a:rPr lang="ja-JP" altLang="en-US" dirty="0"/>
              <a:t>注２：構造物が近接するトンネルでは上記項目に追加して、構図物の沈下測定、地下水位測定を行う</a:t>
            </a:r>
          </a:p>
        </p:txBody>
      </p:sp>
      <p:graphicFrame>
        <p:nvGraphicFramePr>
          <p:cNvPr id="7" name="表 9">
            <a:extLst>
              <a:ext uri="{FF2B5EF4-FFF2-40B4-BE49-F238E27FC236}">
                <a16:creationId xmlns:a16="http://schemas.microsoft.com/office/drawing/2014/main" id="{561B8DD4-A9B3-B249-18DD-7BB18F81FFEF}"/>
              </a:ext>
            </a:extLst>
          </p:cNvPr>
          <p:cNvGraphicFramePr>
            <a:graphicFrameLocks noGrp="1"/>
          </p:cNvGraphicFramePr>
          <p:nvPr>
            <p:ph idx="1"/>
            <p:extLst>
              <p:ext uri="{D42A27DB-BD31-4B8C-83A1-F6EECF244321}">
                <p14:modId xmlns:p14="http://schemas.microsoft.com/office/powerpoint/2010/main" val="322096958"/>
              </p:ext>
            </p:extLst>
          </p:nvPr>
        </p:nvGraphicFramePr>
        <p:xfrm>
          <a:off x="381000" y="584835"/>
          <a:ext cx="11430000" cy="4480560"/>
        </p:xfrm>
        <a:graphic>
          <a:graphicData uri="http://schemas.openxmlformats.org/drawingml/2006/table">
            <a:tbl>
              <a:tblPr firstRow="1" bandRow="1">
                <a:tableStyleId>{5C22544A-7EE6-4342-B048-85BDC9FD1C3A}</a:tableStyleId>
              </a:tblPr>
              <a:tblGrid>
                <a:gridCol w="673100">
                  <a:extLst>
                    <a:ext uri="{9D8B030D-6E8A-4147-A177-3AD203B41FA5}">
                      <a16:colId xmlns:a16="http://schemas.microsoft.com/office/drawing/2014/main" val="3075966676"/>
                    </a:ext>
                  </a:extLst>
                </a:gridCol>
                <a:gridCol w="2374900">
                  <a:extLst>
                    <a:ext uri="{9D8B030D-6E8A-4147-A177-3AD203B41FA5}">
                      <a16:colId xmlns:a16="http://schemas.microsoft.com/office/drawing/2014/main" val="242710157"/>
                    </a:ext>
                  </a:extLst>
                </a:gridCol>
                <a:gridCol w="3365500">
                  <a:extLst>
                    <a:ext uri="{9D8B030D-6E8A-4147-A177-3AD203B41FA5}">
                      <a16:colId xmlns:a16="http://schemas.microsoft.com/office/drawing/2014/main" val="48735026"/>
                    </a:ext>
                  </a:extLst>
                </a:gridCol>
                <a:gridCol w="419100">
                  <a:extLst>
                    <a:ext uri="{9D8B030D-6E8A-4147-A177-3AD203B41FA5}">
                      <a16:colId xmlns:a16="http://schemas.microsoft.com/office/drawing/2014/main" val="1349463827"/>
                    </a:ext>
                  </a:extLst>
                </a:gridCol>
                <a:gridCol w="469900">
                  <a:extLst>
                    <a:ext uri="{9D8B030D-6E8A-4147-A177-3AD203B41FA5}">
                      <a16:colId xmlns:a16="http://schemas.microsoft.com/office/drawing/2014/main" val="649146350"/>
                    </a:ext>
                  </a:extLst>
                </a:gridCol>
                <a:gridCol w="431800">
                  <a:extLst>
                    <a:ext uri="{9D8B030D-6E8A-4147-A177-3AD203B41FA5}">
                      <a16:colId xmlns:a16="http://schemas.microsoft.com/office/drawing/2014/main" val="2033359291"/>
                    </a:ext>
                  </a:extLst>
                </a:gridCol>
                <a:gridCol w="495300">
                  <a:extLst>
                    <a:ext uri="{9D8B030D-6E8A-4147-A177-3AD203B41FA5}">
                      <a16:colId xmlns:a16="http://schemas.microsoft.com/office/drawing/2014/main" val="3894030598"/>
                    </a:ext>
                  </a:extLst>
                </a:gridCol>
                <a:gridCol w="419100">
                  <a:extLst>
                    <a:ext uri="{9D8B030D-6E8A-4147-A177-3AD203B41FA5}">
                      <a16:colId xmlns:a16="http://schemas.microsoft.com/office/drawing/2014/main" val="3404197388"/>
                    </a:ext>
                  </a:extLst>
                </a:gridCol>
                <a:gridCol w="596900">
                  <a:extLst>
                    <a:ext uri="{9D8B030D-6E8A-4147-A177-3AD203B41FA5}">
                      <a16:colId xmlns:a16="http://schemas.microsoft.com/office/drawing/2014/main" val="2885250076"/>
                    </a:ext>
                  </a:extLst>
                </a:gridCol>
                <a:gridCol w="419100">
                  <a:extLst>
                    <a:ext uri="{9D8B030D-6E8A-4147-A177-3AD203B41FA5}">
                      <a16:colId xmlns:a16="http://schemas.microsoft.com/office/drawing/2014/main" val="1384412555"/>
                    </a:ext>
                  </a:extLst>
                </a:gridCol>
                <a:gridCol w="368300">
                  <a:extLst>
                    <a:ext uri="{9D8B030D-6E8A-4147-A177-3AD203B41FA5}">
                      <a16:colId xmlns:a16="http://schemas.microsoft.com/office/drawing/2014/main" val="1039004228"/>
                    </a:ext>
                  </a:extLst>
                </a:gridCol>
                <a:gridCol w="393700">
                  <a:extLst>
                    <a:ext uri="{9D8B030D-6E8A-4147-A177-3AD203B41FA5}">
                      <a16:colId xmlns:a16="http://schemas.microsoft.com/office/drawing/2014/main" val="1955878847"/>
                    </a:ext>
                  </a:extLst>
                </a:gridCol>
                <a:gridCol w="495300">
                  <a:extLst>
                    <a:ext uri="{9D8B030D-6E8A-4147-A177-3AD203B41FA5}">
                      <a16:colId xmlns:a16="http://schemas.microsoft.com/office/drawing/2014/main" val="3803784758"/>
                    </a:ext>
                  </a:extLst>
                </a:gridCol>
                <a:gridCol w="508000">
                  <a:extLst>
                    <a:ext uri="{9D8B030D-6E8A-4147-A177-3AD203B41FA5}">
                      <a16:colId xmlns:a16="http://schemas.microsoft.com/office/drawing/2014/main" val="1203653765"/>
                    </a:ext>
                  </a:extLst>
                </a:gridCol>
              </a:tblGrid>
              <a:tr h="269240">
                <a:tc rowSpan="2" gridSpan="2">
                  <a:txBody>
                    <a:bodyPr/>
                    <a:lstStyle/>
                    <a:p>
                      <a:r>
                        <a:rPr kumimoji="1" lang="ja-JP" altLang="en-US" dirty="0"/>
                        <a:t>地山条件および区分</a:t>
                      </a:r>
                    </a:p>
                  </a:txBody>
                  <a:tcPr/>
                </a:tc>
                <a:tc rowSpan="2" hMerge="1">
                  <a:txBody>
                    <a:bodyPr/>
                    <a:lstStyle/>
                    <a:p>
                      <a:endParaRPr kumimoji="1" lang="ja-JP" altLang="en-US" dirty="0"/>
                    </a:p>
                  </a:txBody>
                  <a:tcPr/>
                </a:tc>
                <a:tc rowSpan="2">
                  <a:txBody>
                    <a:bodyPr/>
                    <a:lstStyle/>
                    <a:p>
                      <a:r>
                        <a:rPr kumimoji="1" lang="ja-JP" altLang="en-US" dirty="0"/>
                        <a:t>着目点</a:t>
                      </a:r>
                    </a:p>
                  </a:txBody>
                  <a:tcPr/>
                </a:tc>
                <a:tc gridSpan="11">
                  <a:txBody>
                    <a:bodyPr/>
                    <a:lstStyle/>
                    <a:p>
                      <a:r>
                        <a:rPr kumimoji="1" lang="ja-JP" altLang="en-US" dirty="0"/>
                        <a:t>観察・計測項目</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8517289"/>
                  </a:ext>
                </a:extLst>
              </a:tr>
              <a:tr h="294005">
                <a:tc gridSpan="2" vMerge="1">
                  <a:txBody>
                    <a:bodyPr/>
                    <a:lstStyle/>
                    <a:p>
                      <a:endParaRPr kumimoji="1" lang="ja-JP" altLang="en-US"/>
                    </a:p>
                  </a:txBody>
                  <a:tcPr/>
                </a:tc>
                <a:tc hMerge="1"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t>観</a:t>
                      </a:r>
                    </a:p>
                  </a:txBody>
                  <a:tcPr anchor="ctr"/>
                </a:tc>
                <a:tc>
                  <a:txBody>
                    <a:bodyPr/>
                    <a:lstStyle/>
                    <a:p>
                      <a:pPr algn="ctr"/>
                      <a:r>
                        <a:rPr kumimoji="1" lang="ja-JP" altLang="en-US" dirty="0"/>
                        <a:t>内</a:t>
                      </a:r>
                    </a:p>
                  </a:txBody>
                  <a:tcPr anchor="ctr"/>
                </a:tc>
                <a:tc>
                  <a:txBody>
                    <a:bodyPr/>
                    <a:lstStyle/>
                    <a:p>
                      <a:pPr algn="ctr"/>
                      <a:r>
                        <a:rPr kumimoji="1" lang="ja-JP" altLang="en-US" dirty="0"/>
                        <a:t>天</a:t>
                      </a:r>
                    </a:p>
                  </a:txBody>
                  <a:tcPr anchor="ctr"/>
                </a:tc>
                <a:tc>
                  <a:txBody>
                    <a:bodyPr/>
                    <a:lstStyle/>
                    <a:p>
                      <a:pPr algn="ctr"/>
                      <a:r>
                        <a:rPr kumimoji="1" lang="ja-JP" altLang="en-US" dirty="0"/>
                        <a:t>地</a:t>
                      </a:r>
                    </a:p>
                  </a:txBody>
                  <a:tcPr anchor="ctr"/>
                </a:tc>
                <a:tc>
                  <a:txBody>
                    <a:bodyPr/>
                    <a:lstStyle/>
                    <a:p>
                      <a:pPr algn="ctr"/>
                      <a:r>
                        <a:rPr kumimoji="1" lang="ja-JP" altLang="en-US" dirty="0"/>
                        <a:t>原</a:t>
                      </a:r>
                    </a:p>
                  </a:txBody>
                  <a:tcPr anchor="ctr"/>
                </a:tc>
                <a:tc>
                  <a:txBody>
                    <a:bodyPr/>
                    <a:lstStyle/>
                    <a:p>
                      <a:pPr algn="ctr"/>
                      <a:r>
                        <a:rPr kumimoji="1" lang="ja-JP" altLang="en-US" dirty="0"/>
                        <a:t>表</a:t>
                      </a:r>
                    </a:p>
                  </a:txBody>
                  <a:tcPr anchor="ctr"/>
                </a:tc>
                <a:tc>
                  <a:txBody>
                    <a:bodyPr/>
                    <a:lstStyle/>
                    <a:p>
                      <a:pPr algn="ctr"/>
                      <a:r>
                        <a:rPr kumimoji="1" lang="ja-JP" altLang="en-US" dirty="0"/>
                        <a:t>中</a:t>
                      </a:r>
                    </a:p>
                  </a:txBody>
                  <a:tcPr anchor="ctr"/>
                </a:tc>
                <a:tc>
                  <a:txBody>
                    <a:bodyPr/>
                    <a:lstStyle/>
                    <a:p>
                      <a:pPr algn="ctr"/>
                      <a:r>
                        <a:rPr kumimoji="1" lang="ja-JP" altLang="en-US" dirty="0"/>
                        <a:t>ロ</a:t>
                      </a:r>
                    </a:p>
                  </a:txBody>
                  <a:tcPr anchor="ctr"/>
                </a:tc>
                <a:tc>
                  <a:txBody>
                    <a:bodyPr/>
                    <a:lstStyle/>
                    <a:p>
                      <a:pPr algn="ctr"/>
                      <a:r>
                        <a:rPr kumimoji="1" lang="ja-JP" altLang="en-US" dirty="0"/>
                        <a:t>吹</a:t>
                      </a:r>
                    </a:p>
                  </a:txBody>
                  <a:tcPr anchor="ctr"/>
                </a:tc>
                <a:tc>
                  <a:txBody>
                    <a:bodyPr/>
                    <a:lstStyle/>
                    <a:p>
                      <a:pPr algn="ctr"/>
                      <a:r>
                        <a:rPr kumimoji="1" lang="ja-JP" altLang="en-US" dirty="0"/>
                        <a:t>製</a:t>
                      </a:r>
                    </a:p>
                  </a:txBody>
                  <a:tcPr anchor="ctr"/>
                </a:tc>
                <a:tc>
                  <a:txBody>
                    <a:bodyPr/>
                    <a:lstStyle/>
                    <a:p>
                      <a:pPr algn="ctr"/>
                      <a:r>
                        <a:rPr kumimoji="1" lang="ja-JP" altLang="en-US" dirty="0"/>
                        <a:t>覆</a:t>
                      </a:r>
                    </a:p>
                  </a:txBody>
                  <a:tcPr anchor="ctr"/>
                </a:tc>
                <a:extLst>
                  <a:ext uri="{0D108BD9-81ED-4DB2-BD59-A6C34878D82A}">
                    <a16:rowId xmlns:a16="http://schemas.microsoft.com/office/drawing/2014/main" val="317672841"/>
                  </a:ext>
                </a:extLst>
              </a:tr>
              <a:tr h="269240">
                <a:tc rowSpan="3">
                  <a:txBody>
                    <a:bodyPr/>
                    <a:lstStyle/>
                    <a:p>
                      <a:pPr algn="ctr"/>
                      <a:r>
                        <a:rPr kumimoji="1" lang="ja-JP" altLang="en-US" dirty="0"/>
                        <a:t>硬岩</a:t>
                      </a:r>
                      <a:endParaRPr kumimoji="1" lang="en-US" altLang="ja-JP" dirty="0"/>
                    </a:p>
                    <a:p>
                      <a:pPr algn="ctr"/>
                      <a:r>
                        <a:rPr kumimoji="1" lang="ja-JP" altLang="en-US" dirty="0"/>
                        <a:t>・中硬岩地山</a:t>
                      </a:r>
                    </a:p>
                  </a:txBody>
                  <a:tcPr anchor="ctr"/>
                </a:tc>
                <a:tc>
                  <a:txBody>
                    <a:bodyPr/>
                    <a:lstStyle/>
                    <a:p>
                      <a:r>
                        <a:rPr kumimoji="1" lang="ja-JP" altLang="en-US" dirty="0"/>
                        <a:t>割れ目は少ない</a:t>
                      </a:r>
                    </a:p>
                  </a:txBody>
                  <a:tcPr/>
                </a:tc>
                <a:tc>
                  <a:txBody>
                    <a:bodyPr/>
                    <a:lstStyle/>
                    <a:p>
                      <a:r>
                        <a:rPr kumimoji="1" lang="ja-JP" altLang="en-US" dirty="0"/>
                        <a:t>岩盤の肌落ち</a:t>
                      </a:r>
                    </a:p>
                  </a:txBody>
                  <a:tcP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7661554"/>
                  </a:ext>
                </a:extLst>
              </a:tr>
              <a:tr h="0">
                <a:tc vMerge="1">
                  <a:txBody>
                    <a:bodyPr/>
                    <a:lstStyle/>
                    <a:p>
                      <a:endParaRPr kumimoji="1" lang="ja-JP" altLang="en-US" dirty="0"/>
                    </a:p>
                  </a:txBody>
                  <a:tcPr/>
                </a:tc>
                <a:tc>
                  <a:txBody>
                    <a:bodyPr/>
                    <a:lstStyle/>
                    <a:p>
                      <a:r>
                        <a:rPr kumimoji="1" lang="ja-JP" altLang="en-US" dirty="0"/>
                        <a:t>割れ目が多いが粘土を介在しない</a:t>
                      </a:r>
                    </a:p>
                  </a:txBody>
                  <a:tcPr/>
                </a:tc>
                <a:tc>
                  <a:txBody>
                    <a:bodyPr/>
                    <a:lstStyle/>
                    <a:p>
                      <a:r>
                        <a:rPr kumimoji="1" lang="ja-JP" altLang="en-US" dirty="0"/>
                        <a:t>岩盤の肌落ち、緩み土圧</a:t>
                      </a:r>
                    </a:p>
                  </a:txBody>
                  <a:tcP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403948089"/>
                  </a:ext>
                </a:extLst>
              </a:tr>
              <a:tr h="0">
                <a:tc vMerge="1">
                  <a:txBody>
                    <a:bodyPr/>
                    <a:lstStyle/>
                    <a:p>
                      <a:endParaRPr kumimoji="1" lang="ja-JP" altLang="en-US" dirty="0"/>
                    </a:p>
                  </a:txBody>
                  <a:tcPr/>
                </a:tc>
                <a:tc>
                  <a:txBody>
                    <a:bodyPr/>
                    <a:lstStyle/>
                    <a:p>
                      <a:r>
                        <a:rPr kumimoji="1" lang="ja-JP" altLang="en-US" dirty="0"/>
                        <a:t>割れ目が多く破砕されている</a:t>
                      </a:r>
                    </a:p>
                  </a:txBody>
                  <a:tcPr/>
                </a:tc>
                <a:tc>
                  <a:txBody>
                    <a:bodyPr/>
                    <a:lstStyle/>
                    <a:p>
                      <a:r>
                        <a:rPr kumimoji="1" lang="ja-JP" altLang="en-US" dirty="0"/>
                        <a:t>岩盤の肌落ち、緩み土圧・真の土圧、切羽の自立性</a:t>
                      </a:r>
                    </a:p>
                  </a:txBody>
                  <a:tcP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792946176"/>
                  </a:ext>
                </a:extLst>
              </a:tr>
              <a:tr h="269240">
                <a:tc rowSpan="3">
                  <a:txBody>
                    <a:bodyPr/>
                    <a:lstStyle/>
                    <a:p>
                      <a:pPr algn="ctr"/>
                      <a:r>
                        <a:rPr kumimoji="1" lang="ja-JP" altLang="en-US" dirty="0"/>
                        <a:t>軟岩</a:t>
                      </a:r>
                    </a:p>
                  </a:txBody>
                  <a:tcPr vert="eaVert" anchor="ctr"/>
                </a:tc>
                <a:tc>
                  <a:txBody>
                    <a:bodyPr/>
                    <a:lstStyle/>
                    <a:p>
                      <a:r>
                        <a:rPr kumimoji="1" lang="ja-JP" altLang="en-US" dirty="0"/>
                        <a:t>地山強度比は大きい</a:t>
                      </a:r>
                    </a:p>
                  </a:txBody>
                  <a:tcPr/>
                </a:tc>
                <a:tc>
                  <a:txBody>
                    <a:bodyPr/>
                    <a:lstStyle/>
                    <a:p>
                      <a:r>
                        <a:rPr kumimoji="1" lang="ja-JP" altLang="en-US" dirty="0"/>
                        <a:t>岩盤の肌落ち</a:t>
                      </a:r>
                    </a:p>
                  </a:txBody>
                  <a:tcP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p>
                  </a:txBody>
                  <a:tcPr anchor="ctr"/>
                </a:tc>
                <a:tc>
                  <a:txBody>
                    <a:bodyPr/>
                    <a:lstStyle/>
                    <a:p>
                      <a:pPr algn="ctr"/>
                      <a:r>
                        <a:rPr kumimoji="1" lang="ja-JP" altLang="en-US" dirty="0"/>
                        <a:t>〇</a:t>
                      </a: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3474274523"/>
                  </a:ext>
                </a:extLst>
              </a:tr>
              <a:tr h="269240">
                <a:tc vMerge="1">
                  <a:txBody>
                    <a:bodyPr/>
                    <a:lstStyle/>
                    <a:p>
                      <a:endParaRPr kumimoji="1" lang="ja-JP" altLang="en-US" dirty="0"/>
                    </a:p>
                  </a:txBody>
                  <a:tcPr/>
                </a:tc>
                <a:tc>
                  <a:txBody>
                    <a:bodyPr/>
                    <a:lstStyle/>
                    <a:p>
                      <a:r>
                        <a:rPr kumimoji="1" lang="ja-JP" altLang="en-US" dirty="0"/>
                        <a:t>地山強度比は小さい</a:t>
                      </a:r>
                    </a:p>
                  </a:txBody>
                  <a:tcPr/>
                </a:tc>
                <a:tc>
                  <a:txBody>
                    <a:bodyPr/>
                    <a:lstStyle/>
                    <a:p>
                      <a:r>
                        <a:rPr kumimoji="1" lang="ja-JP" altLang="en-US" dirty="0"/>
                        <a:t>緩み土圧・真の土圧</a:t>
                      </a:r>
                    </a:p>
                  </a:txBody>
                  <a:tcP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p>
                  </a:txBody>
                  <a:tcPr anchor="ct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dirty="0"/>
                        <a:t>〇</a:t>
                      </a: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1710591775"/>
                  </a:ext>
                </a:extLst>
              </a:tr>
              <a:tr h="0">
                <a:tc vMerge="1">
                  <a:txBody>
                    <a:bodyPr/>
                    <a:lstStyle/>
                    <a:p>
                      <a:endParaRPr kumimoji="1" lang="ja-JP" altLang="en-US" dirty="0"/>
                    </a:p>
                  </a:txBody>
                  <a:tcPr/>
                </a:tc>
                <a:tc>
                  <a:txBody>
                    <a:bodyPr/>
                    <a:lstStyle/>
                    <a:p>
                      <a:r>
                        <a:rPr kumimoji="1" lang="ja-JP" altLang="en-US" dirty="0"/>
                        <a:t>地山強度比は著しく小さい</a:t>
                      </a:r>
                    </a:p>
                  </a:txBody>
                  <a:tcPr/>
                </a:tc>
                <a:tc>
                  <a:txBody>
                    <a:bodyPr/>
                    <a:lstStyle/>
                    <a:p>
                      <a:r>
                        <a:rPr kumimoji="1" lang="ja-JP" altLang="en-US" dirty="0"/>
                        <a:t>緩み土圧・真の土圧、切羽の自立性</a:t>
                      </a:r>
                    </a:p>
                  </a:txBody>
                  <a:tcP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p>
                  </a:txBody>
                  <a:tcPr anchor="ct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dirty="0"/>
                        <a:t>〇</a:t>
                      </a:r>
                    </a:p>
                    <a:p>
                      <a:pPr algn="ctr"/>
                      <a:endParaRPr kumimoji="1" lang="ja-JP" altLang="en-US" dirty="0"/>
                    </a:p>
                  </a:txBody>
                  <a:tcPr anchor="ctr"/>
                </a:tc>
                <a:tc>
                  <a:txBody>
                    <a:bodyPr/>
                    <a:lstStyle/>
                    <a:p>
                      <a:pPr algn="ctr"/>
                      <a:endParaRPr kumimoji="1" lang="ja-JP" altLang="en-US"/>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endParaRPr kumimoji="1" lang="ja-JP" altLang="en-US"/>
                    </a:p>
                  </a:txBody>
                  <a:tcPr anchor="ctr"/>
                </a:tc>
                <a:extLst>
                  <a:ext uri="{0D108BD9-81ED-4DB2-BD59-A6C34878D82A}">
                    <a16:rowId xmlns:a16="http://schemas.microsoft.com/office/drawing/2014/main" val="2341474097"/>
                  </a:ext>
                </a:extLst>
              </a:tr>
              <a:tr h="269240">
                <a:tc gridSpan="2">
                  <a:txBody>
                    <a:bodyPr/>
                    <a:lstStyle/>
                    <a:p>
                      <a:r>
                        <a:rPr kumimoji="1" lang="ja-JP" altLang="en-US" dirty="0"/>
                        <a:t>土砂地山</a:t>
                      </a:r>
                    </a:p>
                  </a:txBody>
                  <a:tcPr/>
                </a:tc>
                <a:tc hMerge="1">
                  <a:txBody>
                    <a:bodyPr/>
                    <a:lstStyle/>
                    <a:p>
                      <a:endParaRPr kumimoji="1" lang="ja-JP" altLang="en-US" dirty="0"/>
                    </a:p>
                  </a:txBody>
                  <a:tcPr/>
                </a:tc>
                <a:tc>
                  <a:txBody>
                    <a:bodyPr/>
                    <a:lstStyle/>
                    <a:p>
                      <a:r>
                        <a:rPr kumimoji="1" lang="ja-JP" altLang="en-US" dirty="0"/>
                        <a:t>緩み土圧、切羽の自立性</a:t>
                      </a:r>
                    </a:p>
                  </a:txBody>
                  <a:tcP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p>
                  </a:txBody>
                  <a:tcPr anchor="ct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endParaRPr kumimoji="1" lang="ja-JP" altLang="en-US"/>
                    </a:p>
                  </a:txBody>
                  <a:tcPr anchor="ct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2234623326"/>
                  </a:ext>
                </a:extLst>
              </a:tr>
              <a:tr h="269240">
                <a:tc gridSpan="2">
                  <a:txBody>
                    <a:bodyPr/>
                    <a:lstStyle/>
                    <a:p>
                      <a:r>
                        <a:rPr kumimoji="1" lang="ja-JP" altLang="en-US" dirty="0"/>
                        <a:t>膨張性地山</a:t>
                      </a:r>
                    </a:p>
                  </a:txBody>
                  <a:tcPr/>
                </a:tc>
                <a:tc hMerge="1">
                  <a:txBody>
                    <a:bodyPr/>
                    <a:lstStyle/>
                    <a:p>
                      <a:endParaRPr kumimoji="1" lang="ja-JP" altLang="en-US" dirty="0"/>
                    </a:p>
                  </a:txBody>
                  <a:tcPr/>
                </a:tc>
                <a:tc>
                  <a:txBody>
                    <a:bodyPr/>
                    <a:lstStyle/>
                    <a:p>
                      <a:r>
                        <a:rPr kumimoji="1" lang="ja-JP" altLang="en-US" dirty="0"/>
                        <a:t>緩み土圧・真の土圧</a:t>
                      </a:r>
                    </a:p>
                  </a:txBody>
                  <a:tcPr/>
                </a:tc>
                <a:tc>
                  <a:txBody>
                    <a:bodyPr/>
                    <a:lstStyle/>
                    <a:p>
                      <a:pPr algn="ctr"/>
                      <a:r>
                        <a:rPr kumimoji="1" lang="ja-JP" altLang="en-US" dirty="0"/>
                        <a:t>〇</a:t>
                      </a:r>
                    </a:p>
                  </a:txBody>
                  <a:tcPr anchor="ctr"/>
                </a:tc>
                <a:tc>
                  <a:txBody>
                    <a:bodyPr/>
                    <a:lstStyle/>
                    <a:p>
                      <a:pPr algn="ctr"/>
                      <a:r>
                        <a:rPr kumimoji="1" lang="ja-JP" altLang="en-US"/>
                        <a:t>〇</a:t>
                      </a:r>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tc>
                  <a:txBody>
                    <a:bodyPr/>
                    <a:lstStyle/>
                    <a:p>
                      <a:pPr algn="ctr"/>
                      <a:endParaRPr kumimoji="1" lang="ja-JP" altLang="en-US"/>
                    </a:p>
                  </a:txBody>
                  <a:tcPr anchor="ctr"/>
                </a:tc>
                <a:tc>
                  <a:txBody>
                    <a:bodyPr/>
                    <a:lstStyle/>
                    <a:p>
                      <a:pPr algn="ctr"/>
                      <a:r>
                        <a:rPr kumimoji="1" lang="ja-JP" altLang="en-US" dirty="0"/>
                        <a:t>〇</a:t>
                      </a:r>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a:t>〇</a:t>
                      </a:r>
                      <a:endParaRPr kumimoji="1" lang="ja-JP" altLang="en-US" dirty="0"/>
                    </a:p>
                  </a:txBody>
                  <a:tcPr anchor="ctr"/>
                </a:tc>
                <a:tc>
                  <a:txBody>
                    <a:bodyPr/>
                    <a:lstStyle/>
                    <a:p>
                      <a:pPr algn="ctr"/>
                      <a:r>
                        <a:rPr kumimoji="1" lang="ja-JP" altLang="en-US" dirty="0"/>
                        <a:t>〇</a:t>
                      </a:r>
                    </a:p>
                  </a:txBody>
                  <a:tcPr anchor="ctr"/>
                </a:tc>
                <a:tc>
                  <a:txBody>
                    <a:bodyPr/>
                    <a:lstStyle/>
                    <a:p>
                      <a:pPr algn="ctr"/>
                      <a:r>
                        <a:rPr kumimoji="1" lang="ja-JP" altLang="en-US" dirty="0"/>
                        <a:t>〇</a:t>
                      </a:r>
                    </a:p>
                  </a:txBody>
                  <a:tcPr anchor="ctr"/>
                </a:tc>
                <a:extLst>
                  <a:ext uri="{0D108BD9-81ED-4DB2-BD59-A6C34878D82A}">
                    <a16:rowId xmlns:a16="http://schemas.microsoft.com/office/drawing/2014/main" val="4292809511"/>
                  </a:ext>
                </a:extLst>
              </a:tr>
            </a:tbl>
          </a:graphicData>
        </a:graphic>
      </p:graphicFrame>
    </p:spTree>
    <p:extLst>
      <p:ext uri="{BB962C8B-B14F-4D97-AF65-F5344CB8AC3E}">
        <p14:creationId xmlns:p14="http://schemas.microsoft.com/office/powerpoint/2010/main" val="389859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資料調査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1776410284"/>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404932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141515"/>
            <a:ext cx="11386458" cy="1295398"/>
          </a:xfrm>
        </p:spPr>
        <p:txBody>
          <a:bodyPr>
            <a:noAutofit/>
          </a:bodyPr>
          <a:lstStyle/>
          <a:p>
            <a:r>
              <a:rPr kumimoji="1" lang="ja-JP" altLang="en-US" sz="4400" dirty="0"/>
              <a:t>山岳トンネルの地質調査：調査の目的</a:t>
            </a:r>
            <a:br>
              <a:rPr kumimoji="1" lang="en-US" altLang="ja-JP" sz="4400" dirty="0"/>
            </a:br>
            <a:r>
              <a:rPr kumimoji="1" lang="ja-JP" altLang="en-US" sz="4400" dirty="0"/>
              <a:t>山岳トンネル調査の特徴</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11" name="コンテンツ プレースホルダー 10">
            <a:extLst>
              <a:ext uri="{FF2B5EF4-FFF2-40B4-BE49-F238E27FC236}">
                <a16:creationId xmlns:a16="http://schemas.microsoft.com/office/drawing/2014/main" id="{F7219B49-D717-E4E6-EBAC-8629A5D0B503}"/>
              </a:ext>
            </a:extLst>
          </p:cNvPr>
          <p:cNvGraphicFramePr>
            <a:graphicFrameLocks noGrp="1"/>
          </p:cNvGraphicFramePr>
          <p:nvPr>
            <p:ph idx="1"/>
            <p:extLst>
              <p:ext uri="{D42A27DB-BD31-4B8C-83A1-F6EECF244321}">
                <p14:modId xmlns:p14="http://schemas.microsoft.com/office/powerpoint/2010/main" val="616849150"/>
              </p:ext>
            </p:extLst>
          </p:nvPr>
        </p:nvGraphicFramePr>
        <p:xfrm>
          <a:off x="402771" y="1330036"/>
          <a:ext cx="11440885" cy="4980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062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空中写真判読</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470166935"/>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3653386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地表地質踏査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129659157"/>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901370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弾性波探査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1789001986"/>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525555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電気探査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15587540"/>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2475640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ボーリング調査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91472377"/>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2399283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標準貫入試験</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4146941530"/>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1137158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lang="ja-JP" altLang="en-US" sz="3400" dirty="0"/>
              <a:t>孔</a:t>
            </a:r>
            <a:r>
              <a:rPr kumimoji="1" lang="ja-JP" altLang="en-US" sz="3400" dirty="0"/>
              <a:t>内載荷試験</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3899473174"/>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796135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透水試験</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4180557466"/>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4152258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速度検層、</a:t>
            </a:r>
            <a:r>
              <a:rPr kumimoji="1" lang="en-US" altLang="ja-JP" sz="3400" dirty="0"/>
              <a:t>PS</a:t>
            </a:r>
            <a:r>
              <a:rPr kumimoji="1" lang="ja-JP" altLang="en-US" sz="3400" dirty="0"/>
              <a:t>検層</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052203410"/>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1137085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lang="ja-JP" altLang="en-US" sz="3400" dirty="0"/>
              <a:t>電気</a:t>
            </a:r>
            <a:r>
              <a:rPr kumimoji="1" lang="ja-JP" altLang="en-US" sz="3400" dirty="0"/>
              <a:t>検層</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4021348316"/>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650797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701631"/>
          </a:xfrm>
        </p:spPr>
        <p:txBody>
          <a:bodyPr>
            <a:noAutofit/>
          </a:bodyPr>
          <a:lstStyle/>
          <a:p>
            <a:r>
              <a:rPr kumimoji="1" lang="ja-JP" altLang="en-US" sz="3600" dirty="0"/>
              <a:t>山岳トンネルの地質調査：調査の段階・目的・精度</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表 6">
            <a:extLst>
              <a:ext uri="{FF2B5EF4-FFF2-40B4-BE49-F238E27FC236}">
                <a16:creationId xmlns:a16="http://schemas.microsoft.com/office/drawing/2014/main" id="{0151768C-903D-51C3-A4C1-B40C1EB9F461}"/>
              </a:ext>
            </a:extLst>
          </p:cNvPr>
          <p:cNvGraphicFramePr>
            <a:graphicFrameLocks noGrp="1"/>
          </p:cNvGraphicFramePr>
          <p:nvPr>
            <p:ph idx="1"/>
            <p:extLst>
              <p:ext uri="{D42A27DB-BD31-4B8C-83A1-F6EECF244321}">
                <p14:modId xmlns:p14="http://schemas.microsoft.com/office/powerpoint/2010/main" val="1274762017"/>
              </p:ext>
            </p:extLst>
          </p:nvPr>
        </p:nvGraphicFramePr>
        <p:xfrm>
          <a:off x="380008" y="700645"/>
          <a:ext cx="11409221" cy="5609670"/>
        </p:xfrm>
        <a:graphic>
          <a:graphicData uri="http://schemas.openxmlformats.org/drawingml/2006/table">
            <a:tbl>
              <a:tblPr firstRow="1" bandRow="1">
                <a:tableStyleId>{5C22544A-7EE6-4342-B048-85BDC9FD1C3A}</a:tableStyleId>
              </a:tblPr>
              <a:tblGrid>
                <a:gridCol w="855024">
                  <a:extLst>
                    <a:ext uri="{9D8B030D-6E8A-4147-A177-3AD203B41FA5}">
                      <a16:colId xmlns:a16="http://schemas.microsoft.com/office/drawing/2014/main" val="1465047127"/>
                    </a:ext>
                  </a:extLst>
                </a:gridCol>
                <a:gridCol w="2351314">
                  <a:extLst>
                    <a:ext uri="{9D8B030D-6E8A-4147-A177-3AD203B41FA5}">
                      <a16:colId xmlns:a16="http://schemas.microsoft.com/office/drawing/2014/main" val="3347634954"/>
                    </a:ext>
                  </a:extLst>
                </a:gridCol>
                <a:gridCol w="4987636">
                  <a:extLst>
                    <a:ext uri="{9D8B030D-6E8A-4147-A177-3AD203B41FA5}">
                      <a16:colId xmlns:a16="http://schemas.microsoft.com/office/drawing/2014/main" val="183121928"/>
                    </a:ext>
                  </a:extLst>
                </a:gridCol>
                <a:gridCol w="3215247">
                  <a:extLst>
                    <a:ext uri="{9D8B030D-6E8A-4147-A177-3AD203B41FA5}">
                      <a16:colId xmlns:a16="http://schemas.microsoft.com/office/drawing/2014/main" val="457018386"/>
                    </a:ext>
                  </a:extLst>
                </a:gridCol>
              </a:tblGrid>
              <a:tr h="462458">
                <a:tc>
                  <a:txBody>
                    <a:bodyPr/>
                    <a:lstStyle/>
                    <a:p>
                      <a:pPr algn="ctr"/>
                      <a:r>
                        <a:rPr kumimoji="1" lang="ja-JP" altLang="en-US" dirty="0"/>
                        <a:t>段階</a:t>
                      </a:r>
                    </a:p>
                  </a:txBody>
                  <a:tcPr anchor="ctr"/>
                </a:tc>
                <a:tc>
                  <a:txBody>
                    <a:bodyPr/>
                    <a:lstStyle/>
                    <a:p>
                      <a:pPr algn="ctr"/>
                      <a:r>
                        <a:rPr kumimoji="1" lang="ja-JP" altLang="en-US" dirty="0"/>
                        <a:t>目的</a:t>
                      </a:r>
                    </a:p>
                  </a:txBody>
                  <a:tcPr anchor="ctr"/>
                </a:tc>
                <a:tc>
                  <a:txBody>
                    <a:bodyPr/>
                    <a:lstStyle/>
                    <a:p>
                      <a:pPr algn="ctr"/>
                      <a:r>
                        <a:rPr kumimoji="1" lang="ja-JP" altLang="en-US" dirty="0"/>
                        <a:t>調査の内容</a:t>
                      </a:r>
                    </a:p>
                  </a:txBody>
                  <a:tcPr anchor="ctr"/>
                </a:tc>
                <a:tc>
                  <a:txBody>
                    <a:bodyPr/>
                    <a:lstStyle/>
                    <a:p>
                      <a:pPr algn="ctr"/>
                      <a:r>
                        <a:rPr kumimoji="1" lang="ja-JP" altLang="en-US" dirty="0"/>
                        <a:t>調査範囲と精度</a:t>
                      </a:r>
                    </a:p>
                  </a:txBody>
                  <a:tcPr anchor="ctr"/>
                </a:tc>
                <a:extLst>
                  <a:ext uri="{0D108BD9-81ED-4DB2-BD59-A6C34878D82A}">
                    <a16:rowId xmlns:a16="http://schemas.microsoft.com/office/drawing/2014/main" val="3856634112"/>
                  </a:ext>
                </a:extLst>
              </a:tr>
              <a:tr h="971172">
                <a:tc rowSpan="2">
                  <a:txBody>
                    <a:bodyPr/>
                    <a:lstStyle/>
                    <a:p>
                      <a:r>
                        <a:rPr kumimoji="1" lang="ja-JP" altLang="en-US" b="1" dirty="0"/>
                        <a:t>計画</a:t>
                      </a:r>
                      <a:endParaRPr kumimoji="1" lang="en-US" altLang="ja-JP" b="1" dirty="0"/>
                    </a:p>
                    <a:p>
                      <a:r>
                        <a:rPr kumimoji="1" lang="ja-JP" altLang="en-US" b="1" dirty="0"/>
                        <a:t>調査</a:t>
                      </a:r>
                    </a:p>
                  </a:txBody>
                  <a:tcPr anchor="ctr"/>
                </a:tc>
                <a:tc>
                  <a:txBody>
                    <a:bodyPr/>
                    <a:lstStyle/>
                    <a:p>
                      <a:r>
                        <a:rPr kumimoji="1" lang="ja-JP" altLang="en-US" b="1" dirty="0"/>
                        <a:t>路線の選定</a:t>
                      </a:r>
                    </a:p>
                  </a:txBody>
                  <a:tcPr anchor="ctr"/>
                </a:tc>
                <a:tc>
                  <a:txBody>
                    <a:bodyPr/>
                    <a:lstStyle/>
                    <a:p>
                      <a:r>
                        <a:rPr kumimoji="1" lang="ja-JP" altLang="en-US" b="1" dirty="0"/>
                        <a:t>地山条件の全体的把握</a:t>
                      </a:r>
                      <a:endParaRPr kumimoji="1" lang="en-US" altLang="ja-JP" b="1" dirty="0"/>
                    </a:p>
                    <a:p>
                      <a:r>
                        <a:rPr kumimoji="1" lang="ja-JP" altLang="en-US" b="1" dirty="0"/>
                        <a:t>特殊な地山条件の有無</a:t>
                      </a:r>
                      <a:endParaRPr kumimoji="1" lang="en-US" altLang="ja-JP" b="1" dirty="0"/>
                    </a:p>
                    <a:p>
                      <a:r>
                        <a:rPr kumimoji="1" lang="ja-JP" altLang="en-US" b="1" dirty="0"/>
                        <a:t>立地条件の把握</a:t>
                      </a:r>
                    </a:p>
                  </a:txBody>
                  <a:tcPr anchor="ctr"/>
                </a:tc>
                <a:tc>
                  <a:txBody>
                    <a:bodyPr/>
                    <a:lstStyle/>
                    <a:p>
                      <a:r>
                        <a:rPr kumimoji="1" lang="en-US" altLang="ja-JP" b="1" dirty="0"/>
                        <a:t>1/25,000</a:t>
                      </a:r>
                      <a:r>
                        <a:rPr kumimoji="1" lang="ja-JP" altLang="en-US" b="1" dirty="0"/>
                        <a:t>～</a:t>
                      </a:r>
                      <a:r>
                        <a:rPr kumimoji="1" lang="en-US" altLang="ja-JP" b="1" dirty="0"/>
                        <a:t>1/5,000</a:t>
                      </a:r>
                    </a:p>
                    <a:p>
                      <a:r>
                        <a:rPr kumimoji="1" lang="ja-JP" altLang="en-US" b="1" dirty="0"/>
                        <a:t>比較路線を含む範囲</a:t>
                      </a:r>
                    </a:p>
                  </a:txBody>
                  <a:tcPr anchor="ctr"/>
                </a:tc>
                <a:extLst>
                  <a:ext uri="{0D108BD9-81ED-4DB2-BD59-A6C34878D82A}">
                    <a16:rowId xmlns:a16="http://schemas.microsoft.com/office/drawing/2014/main" val="2628430438"/>
                  </a:ext>
                </a:extLst>
              </a:tr>
              <a:tr h="971172">
                <a:tc vMerge="1">
                  <a:txBody>
                    <a:bodyPr/>
                    <a:lstStyle/>
                    <a:p>
                      <a:endParaRPr kumimoji="1" lang="ja-JP" altLang="en-US" b="1" dirty="0"/>
                    </a:p>
                  </a:txBody>
                  <a:tcPr anchor="ctr"/>
                </a:tc>
                <a:tc>
                  <a:txBody>
                    <a:bodyPr/>
                    <a:lstStyle/>
                    <a:p>
                      <a:r>
                        <a:rPr kumimoji="1" lang="ja-JP" altLang="en-US" b="1" dirty="0"/>
                        <a:t>線形、坑口部の設定</a:t>
                      </a:r>
                      <a:endParaRPr kumimoji="1" lang="en-US" altLang="ja-JP" b="1" dirty="0"/>
                    </a:p>
                    <a:p>
                      <a:r>
                        <a:rPr kumimoji="1" lang="ja-JP" altLang="en-US" b="1" dirty="0"/>
                        <a:t>概略設計</a:t>
                      </a:r>
                    </a:p>
                  </a:txBody>
                  <a:tcPr anchor="ctr"/>
                </a:tc>
                <a:tc>
                  <a:txBody>
                    <a:bodyPr/>
                    <a:lstStyle/>
                    <a:p>
                      <a:r>
                        <a:rPr kumimoji="1" lang="ja-JP" altLang="en-US" b="1" dirty="0"/>
                        <a:t>地形、地質情報の把握</a:t>
                      </a:r>
                      <a:endParaRPr kumimoji="1" lang="en-US" altLang="ja-JP" b="1" dirty="0"/>
                    </a:p>
                    <a:p>
                      <a:r>
                        <a:rPr kumimoji="1" lang="ja-JP" altLang="en-US" b="1" dirty="0"/>
                        <a:t>特殊な地山の分布と性状</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1/5,000</a:t>
                      </a:r>
                      <a:r>
                        <a:rPr kumimoji="1" lang="ja-JP" altLang="en-US" b="1" dirty="0"/>
                        <a:t>～</a:t>
                      </a:r>
                      <a:r>
                        <a:rPr kumimoji="1" lang="en-US" altLang="ja-JP" b="1" dirty="0"/>
                        <a:t>1/1,000</a:t>
                      </a:r>
                    </a:p>
                    <a:p>
                      <a:r>
                        <a:rPr kumimoji="1" lang="ja-JP" altLang="en-US" b="1" dirty="0"/>
                        <a:t>路線周辺及び関係あると推定される箇所</a:t>
                      </a:r>
                    </a:p>
                  </a:txBody>
                  <a:tcPr anchor="ctr"/>
                </a:tc>
                <a:extLst>
                  <a:ext uri="{0D108BD9-81ED-4DB2-BD59-A6C34878D82A}">
                    <a16:rowId xmlns:a16="http://schemas.microsoft.com/office/drawing/2014/main" val="1262063727"/>
                  </a:ext>
                </a:extLst>
              </a:tr>
              <a:tr h="679821">
                <a:tc>
                  <a:txBody>
                    <a:bodyPr/>
                    <a:lstStyle/>
                    <a:p>
                      <a:r>
                        <a:rPr kumimoji="1" lang="ja-JP" altLang="en-US" b="1" dirty="0"/>
                        <a:t>設計</a:t>
                      </a:r>
                    </a:p>
                  </a:txBody>
                  <a:tcPr anchor="ctr"/>
                </a:tc>
                <a:tc>
                  <a:txBody>
                    <a:bodyPr/>
                    <a:lstStyle/>
                    <a:p>
                      <a:r>
                        <a:rPr kumimoji="1" lang="ja-JP" altLang="en-US" b="1" dirty="0"/>
                        <a:t>トンネル断面の設定</a:t>
                      </a:r>
                      <a:endParaRPr kumimoji="1" lang="en-US" altLang="ja-JP" b="1" dirty="0"/>
                    </a:p>
                    <a:p>
                      <a:r>
                        <a:rPr kumimoji="1" lang="ja-JP" altLang="en-US" b="1" dirty="0"/>
                        <a:t>設計、施工計画</a:t>
                      </a:r>
                    </a:p>
                  </a:txBody>
                  <a:tcPr anchor="ctr"/>
                </a:tc>
                <a:tc>
                  <a:txBody>
                    <a:bodyPr/>
                    <a:lstStyle/>
                    <a:p>
                      <a:r>
                        <a:rPr kumimoji="1" lang="ja-JP" altLang="en-US" b="1" dirty="0"/>
                        <a:t>支保工設計に必要な地山条件の把握</a:t>
                      </a:r>
                      <a:endParaRPr kumimoji="1" lang="en-US" altLang="ja-JP" b="1" dirty="0"/>
                    </a:p>
                    <a:p>
                      <a:r>
                        <a:rPr kumimoji="1" lang="ja-JP" altLang="en-US" b="1" dirty="0"/>
                        <a:t>施工計画や積算に必要な情報の取得</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1/1,000</a:t>
                      </a:r>
                      <a:r>
                        <a:rPr kumimoji="1" lang="ja-JP" altLang="en-US" b="1" dirty="0"/>
                        <a:t>～</a:t>
                      </a:r>
                      <a:r>
                        <a:rPr kumimoji="1" lang="en-US" altLang="ja-JP" b="1" dirty="0"/>
                        <a:t>1/100</a:t>
                      </a:r>
                    </a:p>
                    <a:p>
                      <a:r>
                        <a:rPr kumimoji="1" lang="ja-JP" altLang="en-US" b="1" dirty="0"/>
                        <a:t>路線</a:t>
                      </a:r>
                    </a:p>
                  </a:txBody>
                  <a:tcPr anchor="ctr"/>
                </a:tc>
                <a:extLst>
                  <a:ext uri="{0D108BD9-81ED-4DB2-BD59-A6C34878D82A}">
                    <a16:rowId xmlns:a16="http://schemas.microsoft.com/office/drawing/2014/main" val="1984903625"/>
                  </a:ext>
                </a:extLst>
              </a:tr>
              <a:tr h="1845226">
                <a:tc>
                  <a:txBody>
                    <a:bodyPr/>
                    <a:lstStyle/>
                    <a:p>
                      <a:r>
                        <a:rPr kumimoji="1" lang="ja-JP" altLang="en-US" b="1" dirty="0"/>
                        <a:t>施工</a:t>
                      </a:r>
                    </a:p>
                  </a:txBody>
                  <a:tcPr anchor="ctr"/>
                </a:tc>
                <a:tc>
                  <a:txBody>
                    <a:bodyPr/>
                    <a:lstStyle/>
                    <a:p>
                      <a:r>
                        <a:rPr kumimoji="1" lang="ja-JP" altLang="en-US" b="1" dirty="0"/>
                        <a:t>施工管理</a:t>
                      </a:r>
                      <a:endParaRPr kumimoji="1" lang="en-US" altLang="ja-JP" b="1" dirty="0"/>
                    </a:p>
                    <a:p>
                      <a:r>
                        <a:rPr kumimoji="1" lang="ja-JP" altLang="en-US" b="1" dirty="0"/>
                        <a:t>設計変更</a:t>
                      </a:r>
                      <a:endParaRPr kumimoji="1" lang="en-US" altLang="ja-JP" b="1" dirty="0"/>
                    </a:p>
                    <a:p>
                      <a:r>
                        <a:rPr kumimoji="1" lang="ja-JP" altLang="en-US" b="1" dirty="0"/>
                        <a:t>補償</a:t>
                      </a:r>
                    </a:p>
                  </a:txBody>
                  <a:tcPr anchor="ctr"/>
                </a:tc>
                <a:tc>
                  <a:txBody>
                    <a:bodyPr/>
                    <a:lstStyle/>
                    <a:p>
                      <a:r>
                        <a:rPr kumimoji="1" lang="ja-JP" altLang="en-US" b="1" dirty="0"/>
                        <a:t>地山状態の観察（切羽観察）や司法の挙動計測</a:t>
                      </a:r>
                      <a:endParaRPr kumimoji="1" lang="en-US" altLang="ja-JP" b="1" dirty="0"/>
                    </a:p>
                    <a:p>
                      <a:r>
                        <a:rPr kumimoji="1" lang="ja-JP" altLang="en-US" b="1" dirty="0"/>
                        <a:t>挙動計測</a:t>
                      </a:r>
                      <a:endParaRPr kumimoji="1" lang="en-US" altLang="ja-JP" b="1" dirty="0"/>
                    </a:p>
                    <a:p>
                      <a:r>
                        <a:rPr kumimoji="1" lang="ja-JP" altLang="en-US" b="1" dirty="0"/>
                        <a:t>切羽前方探査</a:t>
                      </a:r>
                      <a:endParaRPr kumimoji="1" lang="en-US" altLang="ja-JP" b="1" dirty="0"/>
                    </a:p>
                    <a:p>
                      <a:r>
                        <a:rPr kumimoji="1" lang="ja-JP" altLang="en-US" b="1" dirty="0"/>
                        <a:t>トンネルの変状</a:t>
                      </a:r>
                      <a:endParaRPr kumimoji="1" lang="en-US" altLang="ja-JP" b="1" dirty="0"/>
                    </a:p>
                    <a:p>
                      <a:r>
                        <a:rPr kumimoji="1" lang="ja-JP" altLang="en-US" b="1" dirty="0"/>
                        <a:t>周辺の環境変化</a:t>
                      </a:r>
                      <a:endParaRPr kumimoji="1" lang="en-US" altLang="ja-JP" b="1" dirty="0"/>
                    </a:p>
                    <a:p>
                      <a:r>
                        <a:rPr kumimoji="1" lang="ja-JP" altLang="en-US" b="1" dirty="0"/>
                        <a:t>施工実績と地山条件の整理</a:t>
                      </a:r>
                    </a:p>
                  </a:txBody>
                  <a:tcPr anchor="ctr"/>
                </a:tc>
                <a:tc>
                  <a:txBody>
                    <a:bodyPr/>
                    <a:lstStyle/>
                    <a:p>
                      <a:r>
                        <a:rPr kumimoji="1" lang="ja-JP" altLang="en-US" b="1" dirty="0"/>
                        <a:t>トンネル内及び施工の影響を受ける範囲</a:t>
                      </a:r>
                    </a:p>
                  </a:txBody>
                  <a:tcPr anchor="ctr"/>
                </a:tc>
                <a:extLst>
                  <a:ext uri="{0D108BD9-81ED-4DB2-BD59-A6C34878D82A}">
                    <a16:rowId xmlns:a16="http://schemas.microsoft.com/office/drawing/2014/main" val="2695182912"/>
                  </a:ext>
                </a:extLst>
              </a:tr>
              <a:tr h="679821">
                <a:tc>
                  <a:txBody>
                    <a:bodyPr/>
                    <a:lstStyle/>
                    <a:p>
                      <a:r>
                        <a:rPr kumimoji="1" lang="ja-JP" altLang="en-US" b="1" dirty="0"/>
                        <a:t>維持管理</a:t>
                      </a:r>
                    </a:p>
                  </a:txBody>
                  <a:tcPr anchor="ctr"/>
                </a:tc>
                <a:tc>
                  <a:txBody>
                    <a:bodyPr/>
                    <a:lstStyle/>
                    <a:p>
                      <a:r>
                        <a:rPr kumimoji="1" lang="ja-JP" altLang="en-US" b="1" dirty="0"/>
                        <a:t>補償</a:t>
                      </a:r>
                      <a:endParaRPr kumimoji="1" lang="en-US" altLang="ja-JP" b="1" dirty="0"/>
                    </a:p>
                    <a:p>
                      <a:r>
                        <a:rPr kumimoji="1" lang="ja-JP" altLang="en-US" b="1" dirty="0"/>
                        <a:t>維持更新</a:t>
                      </a:r>
                    </a:p>
                  </a:txBody>
                  <a:tcPr anchor="ctr"/>
                </a:tc>
                <a:tc>
                  <a:txBody>
                    <a:bodyPr/>
                    <a:lstStyle/>
                    <a:p>
                      <a:r>
                        <a:rPr kumimoji="1" lang="ja-JP" altLang="en-US" b="1" dirty="0"/>
                        <a:t>トンネルの変状</a:t>
                      </a:r>
                      <a:endParaRPr kumimoji="1" lang="en-US" altLang="ja-JP" b="1" dirty="0"/>
                    </a:p>
                    <a:p>
                      <a:r>
                        <a:rPr kumimoji="1" lang="ja-JP" altLang="en-US" b="1" dirty="0"/>
                        <a:t>周辺の環境変化</a:t>
                      </a:r>
                    </a:p>
                  </a:txBody>
                  <a:tcPr anchor="ctr"/>
                </a:tc>
                <a:tc>
                  <a:txBody>
                    <a:bodyPr/>
                    <a:lstStyle/>
                    <a:p>
                      <a:r>
                        <a:rPr kumimoji="1" lang="ja-JP" altLang="en-US" b="1" dirty="0"/>
                        <a:t>トンネル内及び施工の影響を受ける範囲</a:t>
                      </a:r>
                    </a:p>
                  </a:txBody>
                  <a:tcPr anchor="ctr"/>
                </a:tc>
                <a:extLst>
                  <a:ext uri="{0D108BD9-81ED-4DB2-BD59-A6C34878D82A}">
                    <a16:rowId xmlns:a16="http://schemas.microsoft.com/office/drawing/2014/main" val="762214482"/>
                  </a:ext>
                </a:extLst>
              </a:tr>
            </a:tbl>
          </a:graphicData>
        </a:graphic>
      </p:graphicFrame>
    </p:spTree>
    <p:extLst>
      <p:ext uri="{BB962C8B-B14F-4D97-AF65-F5344CB8AC3E}">
        <p14:creationId xmlns:p14="http://schemas.microsoft.com/office/powerpoint/2010/main" val="1372895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密度検層</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788776759"/>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450065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キャリパー検層</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376947781"/>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3177491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地下水検層</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696524763"/>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6694239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ボアホールテレビ</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826894971"/>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1270088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初期地圧測定</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832146004"/>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2995747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山岳トンネルの地質調査：主な調査手法の特徴</a:t>
            </a:r>
            <a:br>
              <a:rPr kumimoji="1" lang="en-US" altLang="ja-JP" sz="3400" dirty="0"/>
            </a:br>
            <a:r>
              <a:rPr kumimoji="1" lang="ja-JP" altLang="en-US" sz="3400" dirty="0"/>
              <a:t>室内試験</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コンテンツ プレースホルダー 6">
            <a:extLst>
              <a:ext uri="{FF2B5EF4-FFF2-40B4-BE49-F238E27FC236}">
                <a16:creationId xmlns:a16="http://schemas.microsoft.com/office/drawing/2014/main" id="{2123C1B4-140E-0770-13D1-7217831869D4}"/>
              </a:ext>
            </a:extLst>
          </p:cNvPr>
          <p:cNvGraphicFramePr>
            <a:graphicFrameLocks noGrp="1"/>
          </p:cNvGraphicFramePr>
          <p:nvPr>
            <p:ph idx="1"/>
            <p:extLst>
              <p:ext uri="{D42A27DB-BD31-4B8C-83A1-F6EECF244321}">
                <p14:modId xmlns:p14="http://schemas.microsoft.com/office/powerpoint/2010/main" val="2592519246"/>
              </p:ext>
            </p:extLst>
          </p:nvPr>
        </p:nvGraphicFramePr>
        <p:xfrm>
          <a:off x="520700" y="1054101"/>
          <a:ext cx="11226800" cy="4926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ッター プレースホルダー 3">
            <a:extLst>
              <a:ext uri="{FF2B5EF4-FFF2-40B4-BE49-F238E27FC236}">
                <a16:creationId xmlns:a16="http://schemas.microsoft.com/office/drawing/2014/main" id="{3A3C36C2-4781-56E7-A11B-92B554C28D6E}"/>
              </a:ext>
            </a:extLst>
          </p:cNvPr>
          <p:cNvSpPr txBox="1">
            <a:spLocks/>
          </p:cNvSpPr>
          <p:nvPr/>
        </p:nvSpPr>
        <p:spPr>
          <a:xfrm>
            <a:off x="1054100" y="59801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△：必要に応じて実施</a:t>
            </a:r>
          </a:p>
        </p:txBody>
      </p:sp>
    </p:spTree>
    <p:extLst>
      <p:ext uri="{BB962C8B-B14F-4D97-AF65-F5344CB8AC3E}">
        <p14:creationId xmlns:p14="http://schemas.microsoft.com/office/powerpoint/2010/main" val="1966658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山岳トンネルの地質調査：水文調査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sp>
        <p:nvSpPr>
          <p:cNvPr id="4" name="コンテンツ プレースホルダー 3">
            <a:extLst>
              <a:ext uri="{FF2B5EF4-FFF2-40B4-BE49-F238E27FC236}">
                <a16:creationId xmlns:a16="http://schemas.microsoft.com/office/drawing/2014/main" id="{EC561C52-45CB-C042-D487-FDB26BFFDD76}"/>
              </a:ext>
            </a:extLst>
          </p:cNvPr>
          <p:cNvSpPr>
            <a:spLocks noGrp="1"/>
          </p:cNvSpPr>
          <p:nvPr>
            <p:ph idx="1"/>
          </p:nvPr>
        </p:nvSpPr>
        <p:spPr>
          <a:xfrm>
            <a:off x="381000" y="901700"/>
            <a:ext cx="11455400" cy="5275263"/>
          </a:xfrm>
        </p:spPr>
        <p:txBody>
          <a:bodyPr>
            <a:noAutofit/>
          </a:bodyPr>
          <a:lstStyle/>
          <a:p>
            <a:r>
              <a:rPr lang="ja-JP" altLang="en-US" sz="2800" dirty="0"/>
              <a:t>トンネル掘削による地下水への影響を事前に予測するために実施</a:t>
            </a:r>
            <a:endParaRPr lang="en-US" altLang="ja-JP" sz="2800" dirty="0"/>
          </a:p>
          <a:p>
            <a:r>
              <a:rPr lang="ja-JP" altLang="en-US" sz="2800" dirty="0"/>
              <a:t>トンネル掘削に伴う突発的な湧水の有無、湧水量、湧水に起因する設計・施工上の問題点、周辺地下水環境への影響の予測、地下水使用状況の把握などの目的で実施</a:t>
            </a:r>
            <a:endParaRPr lang="en-US" altLang="ja-JP" sz="2800" dirty="0"/>
          </a:p>
          <a:p>
            <a:r>
              <a:rPr lang="ja-JP" altLang="en-US" sz="2800" dirty="0"/>
              <a:t>重大な影響が予測される場合には、ルート変更などを検討、影響が回避できない場合には事前に対策を検討</a:t>
            </a:r>
            <a:endParaRPr lang="en-US" altLang="ja-JP" sz="2800" dirty="0"/>
          </a:p>
          <a:p>
            <a:r>
              <a:rPr lang="ja-JP" altLang="en-US" sz="2800" dirty="0"/>
              <a:t>主な調査項目は、資料調査、事例調査、水文地質調査、水収支調査、水文環境調査など</a:t>
            </a:r>
            <a:endParaRPr lang="en-US" altLang="ja-JP" sz="2800" dirty="0"/>
          </a:p>
          <a:p>
            <a:r>
              <a:rPr lang="ja-JP" altLang="en-US" sz="2800" dirty="0"/>
              <a:t>路線選定段階の水文調査範囲は、計画ルートに沿って片側数</a:t>
            </a:r>
            <a:r>
              <a:rPr lang="en-US" altLang="ja-JP" sz="2800" dirty="0"/>
              <a:t>km</a:t>
            </a:r>
            <a:r>
              <a:rPr lang="ja-JP" altLang="en-US" sz="2800" dirty="0"/>
              <a:t>の範囲</a:t>
            </a:r>
            <a:endParaRPr lang="en-US" altLang="ja-JP" sz="2800" dirty="0"/>
          </a:p>
          <a:p>
            <a:r>
              <a:rPr lang="ja-JP" altLang="en-US" sz="2800" dirty="0"/>
              <a:t>路線確定後は、地形及び地質学的要素から影響範囲を予測し、予測範囲に</a:t>
            </a:r>
            <a:r>
              <a:rPr lang="en-US" altLang="ja-JP" sz="2800" dirty="0"/>
              <a:t>0.5km</a:t>
            </a:r>
            <a:r>
              <a:rPr lang="ja-JP" altLang="en-US" sz="2800" dirty="0"/>
              <a:t>程度の範囲を追加して調べる</a:t>
            </a:r>
          </a:p>
        </p:txBody>
      </p:sp>
    </p:spTree>
    <p:extLst>
      <p:ext uri="{BB962C8B-B14F-4D97-AF65-F5344CB8AC3E}">
        <p14:creationId xmlns:p14="http://schemas.microsoft.com/office/powerpoint/2010/main" val="1972155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山岳トンネルの地質調査：水文調査の概要（資料調査）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1983789078"/>
              </p:ext>
            </p:extLst>
          </p:nvPr>
        </p:nvGraphicFramePr>
        <p:xfrm>
          <a:off x="431800" y="1041400"/>
          <a:ext cx="11353797" cy="2983867"/>
        </p:xfrm>
        <a:graphic>
          <a:graphicData uri="http://schemas.openxmlformats.org/drawingml/2006/table">
            <a:tbl>
              <a:tblPr firstRow="1" bandRow="1">
                <a:tableStyleId>{5C22544A-7EE6-4342-B048-85BDC9FD1C3A}</a:tableStyleId>
              </a:tblPr>
              <a:tblGrid>
                <a:gridCol w="4597400">
                  <a:extLst>
                    <a:ext uri="{9D8B030D-6E8A-4147-A177-3AD203B41FA5}">
                      <a16:colId xmlns:a16="http://schemas.microsoft.com/office/drawing/2014/main" val="1611395839"/>
                    </a:ext>
                  </a:extLst>
                </a:gridCol>
                <a:gridCol w="3378200">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0">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521106">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899443">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521106">
                <a:tc rowSpan="3">
                  <a:txBody>
                    <a:bodyPr/>
                    <a:lstStyle/>
                    <a:p>
                      <a:r>
                        <a:rPr kumimoji="1" lang="ja-JP" altLang="en-US" b="1" dirty="0"/>
                        <a:t>地形、地質、水文、地下水利用に関する資料を収集し、調査地域の水理地質構造、地下水の概要、問題点を把握し調査計画を立案する</a:t>
                      </a:r>
                    </a:p>
                  </a:txBody>
                  <a:tcPr anchor="ctr"/>
                </a:tc>
                <a:tc>
                  <a:txBody>
                    <a:bodyPr/>
                    <a:lstStyle/>
                    <a:p>
                      <a:r>
                        <a:rPr kumimoji="1" lang="ja-JP" altLang="en-US" b="1" dirty="0"/>
                        <a:t>地形地質：水理地質構造</a:t>
                      </a:r>
                    </a:p>
                  </a:txBody>
                  <a:tcPr anchor="ctr"/>
                </a:tc>
                <a:tc rowSpan="3">
                  <a:txBody>
                    <a:bodyPr/>
                    <a:lstStyle/>
                    <a:p>
                      <a:pPr algn="ctr"/>
                      <a:r>
                        <a:rPr kumimoji="1" lang="ja-JP" altLang="en-US" b="1" dirty="0"/>
                        <a:t>◎</a:t>
                      </a:r>
                    </a:p>
                  </a:txBody>
                  <a:tcPr anchor="ctr"/>
                </a:tc>
                <a:tc rowSpan="3">
                  <a:txBody>
                    <a:bodyPr/>
                    <a:lstStyle/>
                    <a:p>
                      <a:pPr algn="ctr"/>
                      <a:r>
                        <a:rPr kumimoji="1" lang="ja-JP" altLang="en-US" b="1" dirty="0"/>
                        <a:t>◎</a:t>
                      </a:r>
                    </a:p>
                  </a:txBody>
                  <a:tcPr anchor="ctr"/>
                </a:tc>
                <a:tc rowSpan="3">
                  <a:txBody>
                    <a:bodyPr/>
                    <a:lstStyle/>
                    <a:p>
                      <a:pPr algn="ctr"/>
                      <a:r>
                        <a:rPr kumimoji="1" lang="ja-JP" altLang="en-US" b="1" dirty="0"/>
                        <a:t>△</a:t>
                      </a:r>
                    </a:p>
                  </a:txBody>
                  <a:tcPr anchor="ctr"/>
                </a:tc>
                <a:tc rowSpan="3">
                  <a:txBody>
                    <a:bodyPr/>
                    <a:lstStyle/>
                    <a:p>
                      <a:pPr algn="ctr"/>
                      <a:r>
                        <a:rPr kumimoji="1" lang="ja-JP" altLang="en-US" b="1" dirty="0"/>
                        <a:t>△</a:t>
                      </a:r>
                    </a:p>
                  </a:txBody>
                  <a:tcPr anchor="ctr"/>
                </a:tc>
                <a:extLst>
                  <a:ext uri="{0D108BD9-81ED-4DB2-BD59-A6C34878D82A}">
                    <a16:rowId xmlns:a16="http://schemas.microsoft.com/office/drawing/2014/main" val="289529354"/>
                  </a:ext>
                </a:extLst>
              </a:tr>
              <a:tr h="521106">
                <a:tc vMerge="1">
                  <a:txBody>
                    <a:bodyPr/>
                    <a:lstStyle/>
                    <a:p>
                      <a:endParaRPr kumimoji="1" lang="ja-JP" altLang="en-US" b="1" dirty="0"/>
                    </a:p>
                  </a:txBody>
                  <a:tcPr anchor="ctr"/>
                </a:tc>
                <a:tc>
                  <a:txBody>
                    <a:bodyPr/>
                    <a:lstStyle/>
                    <a:p>
                      <a:r>
                        <a:rPr kumimoji="1" lang="ja-JP" altLang="en-US" b="1" dirty="0"/>
                        <a:t>水文気象：降水量、気温など</a:t>
                      </a:r>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extLst>
                  <a:ext uri="{0D108BD9-81ED-4DB2-BD59-A6C34878D82A}">
                    <a16:rowId xmlns:a16="http://schemas.microsoft.com/office/drawing/2014/main" val="3169026927"/>
                  </a:ext>
                </a:extLst>
              </a:tr>
              <a:tr h="521106">
                <a:tc vMerge="1">
                  <a:txBody>
                    <a:bodyPr/>
                    <a:lstStyle/>
                    <a:p>
                      <a:endParaRPr kumimoji="1" lang="ja-JP" altLang="en-US" b="1" dirty="0"/>
                    </a:p>
                  </a:txBody>
                  <a:tcPr anchor="ctr"/>
                </a:tc>
                <a:tc>
                  <a:txBody>
                    <a:bodyPr/>
                    <a:lstStyle/>
                    <a:p>
                      <a:r>
                        <a:rPr kumimoji="1" lang="ja-JP" altLang="en-US" b="1" dirty="0"/>
                        <a:t>地下水利用：井戸、用水など</a:t>
                      </a:r>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tc vMerge="1">
                  <a:txBody>
                    <a:bodyPr/>
                    <a:lstStyle/>
                    <a:p>
                      <a:endParaRPr kumimoji="1" lang="ja-JP" altLang="en-US" b="1" dirty="0"/>
                    </a:p>
                  </a:txBody>
                  <a:tcPr anchor="ctr"/>
                </a:tc>
                <a:extLst>
                  <a:ext uri="{0D108BD9-81ED-4DB2-BD59-A6C34878D82A}">
                    <a16:rowId xmlns:a16="http://schemas.microsoft.com/office/drawing/2014/main" val="1962221102"/>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42148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1497306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266700"/>
            <a:ext cx="11772900" cy="787400"/>
          </a:xfrm>
        </p:spPr>
        <p:txBody>
          <a:bodyPr>
            <a:noAutofit/>
          </a:bodyPr>
          <a:lstStyle/>
          <a:p>
            <a:r>
              <a:rPr kumimoji="1" lang="ja-JP" altLang="en-US" sz="3400" dirty="0"/>
              <a:t>山岳トンネルの地質調査：水文調査の概要（事例調査）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1701709319"/>
              </p:ext>
            </p:extLst>
          </p:nvPr>
        </p:nvGraphicFramePr>
        <p:xfrm>
          <a:off x="431800" y="1041400"/>
          <a:ext cx="11353797" cy="2983867"/>
        </p:xfrm>
        <a:graphic>
          <a:graphicData uri="http://schemas.openxmlformats.org/drawingml/2006/table">
            <a:tbl>
              <a:tblPr firstRow="1" bandRow="1">
                <a:tableStyleId>{5C22544A-7EE6-4342-B048-85BDC9FD1C3A}</a:tableStyleId>
              </a:tblPr>
              <a:tblGrid>
                <a:gridCol w="4597400">
                  <a:extLst>
                    <a:ext uri="{9D8B030D-6E8A-4147-A177-3AD203B41FA5}">
                      <a16:colId xmlns:a16="http://schemas.microsoft.com/office/drawing/2014/main" val="1611395839"/>
                    </a:ext>
                  </a:extLst>
                </a:gridCol>
                <a:gridCol w="3378200">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0">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521106">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899443">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1563318">
                <a:tc>
                  <a:txBody>
                    <a:bodyPr/>
                    <a:lstStyle/>
                    <a:p>
                      <a:r>
                        <a:rPr kumimoji="1" lang="ja-JP" altLang="en-US" b="1" dirty="0"/>
                        <a:t>地山条件類似した地域</a:t>
                      </a:r>
                      <a:endParaRPr kumimoji="1" lang="en-US" altLang="ja-JP" b="1" dirty="0"/>
                    </a:p>
                    <a:p>
                      <a:r>
                        <a:rPr kumimoji="1" lang="ja-JP" altLang="en-US" b="1" dirty="0"/>
                        <a:t>近接地域の既往工事を参考に、対象トンネルにおける湧水、渇水の規模の評価、調査方法の適用性を検討する</a:t>
                      </a:r>
                    </a:p>
                  </a:txBody>
                  <a:tcPr anchor="ctr"/>
                </a:tc>
                <a:tc>
                  <a:txBody>
                    <a:bodyPr/>
                    <a:lstStyle/>
                    <a:p>
                      <a:r>
                        <a:rPr kumimoji="1" lang="ja-JP" altLang="en-US" b="1" dirty="0"/>
                        <a:t>既設工事の試料</a:t>
                      </a:r>
                      <a:endParaRPr kumimoji="1" lang="en-US" altLang="ja-JP" b="1" dirty="0"/>
                    </a:p>
                    <a:p>
                      <a:r>
                        <a:rPr kumimoji="1" lang="ja-JP" altLang="en-US" b="1" dirty="0"/>
                        <a:t>　地質、湧水量、施工状況</a:t>
                      </a:r>
                      <a:endParaRPr kumimoji="1" lang="en-US" altLang="ja-JP" b="1" dirty="0"/>
                    </a:p>
                    <a:p>
                      <a:r>
                        <a:rPr kumimoji="1" lang="ja-JP" altLang="en-US" b="1" dirty="0"/>
                        <a:t>　渇水影響範囲、対象工事</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289529354"/>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42148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4224548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山岳トンネルの地質調査：水文調査の概要（水文地地質調査）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2339136879"/>
              </p:ext>
            </p:extLst>
          </p:nvPr>
        </p:nvGraphicFramePr>
        <p:xfrm>
          <a:off x="431800" y="611190"/>
          <a:ext cx="11373166" cy="4932645"/>
        </p:xfrm>
        <a:graphic>
          <a:graphicData uri="http://schemas.openxmlformats.org/drawingml/2006/table">
            <a:tbl>
              <a:tblPr firstRow="1" bandRow="1">
                <a:tableStyleId>{5C22544A-7EE6-4342-B048-85BDC9FD1C3A}</a:tableStyleId>
              </a:tblPr>
              <a:tblGrid>
                <a:gridCol w="3403600">
                  <a:extLst>
                    <a:ext uri="{9D8B030D-6E8A-4147-A177-3AD203B41FA5}">
                      <a16:colId xmlns:a16="http://schemas.microsoft.com/office/drawing/2014/main" val="1611395839"/>
                    </a:ext>
                  </a:extLst>
                </a:gridCol>
                <a:gridCol w="4591368">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1">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265110">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458150">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383025">
                <a:tc rowSpan="5">
                  <a:txBody>
                    <a:bodyPr/>
                    <a:lstStyle/>
                    <a:p>
                      <a:r>
                        <a:rPr kumimoji="1" lang="en-US" altLang="ja-JP" b="1" dirty="0"/>
                        <a:t>《</a:t>
                      </a:r>
                      <a:r>
                        <a:rPr kumimoji="1" lang="ja-JP" altLang="en-US" b="1" dirty="0"/>
                        <a:t>帯水層の構造</a:t>
                      </a:r>
                      <a:r>
                        <a:rPr kumimoji="1" lang="en-US" altLang="ja-JP" b="1" dirty="0"/>
                        <a:t>》</a:t>
                      </a:r>
                      <a:r>
                        <a:rPr kumimoji="1" lang="ja-JP" altLang="en-US" b="1" dirty="0"/>
                        <a:t>地下水の容器としての水理地質構造（帯水層の分布、規模）、地下水の性状（地層水、裂か水）などを水理地質図に取りまとめ、湧水地点、集水範囲を予測する、また有効な水文地質調査計画を立案する</a:t>
                      </a:r>
                    </a:p>
                  </a:txBody>
                  <a:tcPr anchor="ctr"/>
                </a:tc>
                <a:tc>
                  <a:txBody>
                    <a:bodyPr/>
                    <a:lstStyle/>
                    <a:p>
                      <a:r>
                        <a:rPr kumimoji="1" lang="ja-JP" altLang="en-US" b="1" dirty="0"/>
                        <a:t>地表地質踏査</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289529354"/>
                  </a:ext>
                </a:extLst>
              </a:tr>
              <a:tr h="383025">
                <a:tc vMerge="1">
                  <a:txBody>
                    <a:bodyPr/>
                    <a:lstStyle/>
                    <a:p>
                      <a:endParaRPr kumimoji="1" lang="ja-JP" altLang="en-US" b="1" dirty="0"/>
                    </a:p>
                  </a:txBody>
                  <a:tcPr anchor="ctr"/>
                </a:tc>
                <a:tc>
                  <a:txBody>
                    <a:bodyPr/>
                    <a:lstStyle/>
                    <a:p>
                      <a:r>
                        <a:rPr kumimoji="1" lang="ja-JP" altLang="en-US" b="1" dirty="0"/>
                        <a:t>物理探査（電気探査など）</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1301338344"/>
                  </a:ext>
                </a:extLst>
              </a:tr>
              <a:tr h="383025">
                <a:tc vMerge="1">
                  <a:txBody>
                    <a:bodyPr/>
                    <a:lstStyle/>
                    <a:p>
                      <a:endParaRPr kumimoji="1" lang="ja-JP" altLang="en-US" b="1" dirty="0"/>
                    </a:p>
                  </a:txBody>
                  <a:tcPr anchor="ctr"/>
                </a:tc>
                <a:tc>
                  <a:txBody>
                    <a:bodyPr/>
                    <a:lstStyle/>
                    <a:p>
                      <a:r>
                        <a:rPr kumimoji="1" lang="ja-JP" altLang="en-US" b="1" dirty="0"/>
                        <a:t>ボーリング調査</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3938104087"/>
                  </a:ext>
                </a:extLst>
              </a:tr>
              <a:tr h="383025">
                <a:tc vMerge="1">
                  <a:txBody>
                    <a:bodyPr/>
                    <a:lstStyle/>
                    <a:p>
                      <a:endParaRPr kumimoji="1" lang="ja-JP" altLang="en-US" b="1" dirty="0"/>
                    </a:p>
                  </a:txBody>
                  <a:tcPr anchor="ctr"/>
                </a:tc>
                <a:tc>
                  <a:txBody>
                    <a:bodyPr/>
                    <a:lstStyle/>
                    <a:p>
                      <a:r>
                        <a:rPr kumimoji="1" lang="ja-JP" altLang="en-US" b="1" dirty="0"/>
                        <a:t>孔内検層</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772216806"/>
                  </a:ext>
                </a:extLst>
              </a:tr>
              <a:tr h="383025">
                <a:tc vMerge="1">
                  <a:txBody>
                    <a:bodyPr/>
                    <a:lstStyle/>
                    <a:p>
                      <a:endParaRPr kumimoji="1" lang="ja-JP" altLang="en-US" b="1" dirty="0"/>
                    </a:p>
                  </a:txBody>
                  <a:tcPr anchor="ctr"/>
                </a:tc>
                <a:tc>
                  <a:txBody>
                    <a:bodyPr/>
                    <a:lstStyle/>
                    <a:p>
                      <a:r>
                        <a:rPr kumimoji="1" lang="ja-JP" altLang="en-US" b="1" dirty="0"/>
                        <a:t>水質調査（現地、室内）</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1258537712"/>
                  </a:ext>
                </a:extLst>
              </a:tr>
              <a:tr h="383025">
                <a:tc rowSpan="5">
                  <a:txBody>
                    <a:bodyPr/>
                    <a:lstStyle/>
                    <a:p>
                      <a:r>
                        <a:rPr kumimoji="1" lang="en-US" altLang="ja-JP" b="1" dirty="0"/>
                        <a:t>《</a:t>
                      </a:r>
                      <a:r>
                        <a:rPr kumimoji="1" lang="ja-JP" altLang="en-US" b="1" dirty="0"/>
                        <a:t>帯水層の特性</a:t>
                      </a:r>
                      <a:r>
                        <a:rPr kumimoji="1" lang="en-US" altLang="ja-JP" b="1" dirty="0"/>
                        <a:t>》</a:t>
                      </a:r>
                      <a:r>
                        <a:rPr kumimoji="1" lang="ja-JP" altLang="en-US" b="1" dirty="0"/>
                        <a:t>帯水層の透水係数、貯留係数などの水理定数などを評価し、水理学的手法により湧水量と集水範囲を予測する</a:t>
                      </a:r>
                    </a:p>
                  </a:txBody>
                  <a:tcPr anchor="ctr"/>
                </a:tc>
                <a:tc>
                  <a:txBody>
                    <a:bodyPr/>
                    <a:lstStyle/>
                    <a:p>
                      <a:r>
                        <a:rPr kumimoji="1" lang="ja-JP" altLang="en-US" b="1" dirty="0"/>
                        <a:t>単孔式透水試験（ピエゾメーター法など）</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2969742338"/>
                  </a:ext>
                </a:extLst>
              </a:tr>
              <a:tr h="383025">
                <a:tc vMerge="1">
                  <a:txBody>
                    <a:bodyPr/>
                    <a:lstStyle/>
                    <a:p>
                      <a:endParaRPr kumimoji="1" lang="ja-JP" altLang="en-US" b="1" dirty="0"/>
                    </a:p>
                  </a:txBody>
                  <a:tcPr anchor="ctr"/>
                </a:tc>
                <a:tc>
                  <a:txBody>
                    <a:bodyPr/>
                    <a:lstStyle/>
                    <a:p>
                      <a:r>
                        <a:rPr kumimoji="1" lang="ja-JP" altLang="en-US" b="1" dirty="0"/>
                        <a:t>湧水圧試験、注水試験</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1657623970"/>
                  </a:ext>
                </a:extLst>
              </a:tr>
              <a:tr h="383025">
                <a:tc vMerge="1">
                  <a:txBody>
                    <a:bodyPr/>
                    <a:lstStyle/>
                    <a:p>
                      <a:endParaRPr kumimoji="1" lang="ja-JP" altLang="en-US" b="1" dirty="0"/>
                    </a:p>
                  </a:txBody>
                  <a:tcPr anchor="ctr"/>
                </a:tc>
                <a:tc>
                  <a:txBody>
                    <a:bodyPr/>
                    <a:lstStyle/>
                    <a:p>
                      <a:r>
                        <a:rPr kumimoji="1" lang="ja-JP" altLang="en-US" b="1" dirty="0"/>
                        <a:t>揚水試験、孔間透水試験</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1449948534"/>
                  </a:ext>
                </a:extLst>
              </a:tr>
              <a:tr h="383025">
                <a:tc vMerge="1">
                  <a:txBody>
                    <a:bodyPr/>
                    <a:lstStyle/>
                    <a:p>
                      <a:endParaRPr kumimoji="1" lang="ja-JP" altLang="en-US" b="1" dirty="0"/>
                    </a:p>
                  </a:txBody>
                  <a:tcPr anchor="ctr"/>
                </a:tc>
                <a:tc>
                  <a:txBody>
                    <a:bodyPr/>
                    <a:lstStyle/>
                    <a:p>
                      <a:r>
                        <a:rPr kumimoji="1" lang="ja-JP" altLang="en-US" b="1" dirty="0"/>
                        <a:t>トレーサー試験、流向流速試験</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210995205"/>
                  </a:ext>
                </a:extLst>
              </a:tr>
              <a:tr h="383025">
                <a:tc vMerge="1">
                  <a:txBody>
                    <a:bodyPr/>
                    <a:lstStyle/>
                    <a:p>
                      <a:endParaRPr kumimoji="1" lang="ja-JP" altLang="en-US" b="1" dirty="0"/>
                    </a:p>
                  </a:txBody>
                  <a:tcPr anchor="ctr"/>
                </a:tc>
                <a:tc>
                  <a:txBody>
                    <a:bodyPr/>
                    <a:lstStyle/>
                    <a:p>
                      <a:r>
                        <a:rPr kumimoji="1" lang="ja-JP" altLang="en-US" b="1" dirty="0"/>
                        <a:t>減水深調査</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2313283339"/>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59293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41185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129143"/>
          </a:xfrm>
        </p:spPr>
        <p:txBody>
          <a:bodyPr>
            <a:noAutofit/>
          </a:bodyPr>
          <a:lstStyle/>
          <a:p>
            <a:r>
              <a:rPr kumimoji="1" lang="ja-JP" altLang="en-US" sz="3600" dirty="0"/>
              <a:t>山岳トンネルの地質調査</a:t>
            </a:r>
            <a:br>
              <a:rPr kumimoji="1" lang="en-US" altLang="ja-JP" sz="3600" dirty="0"/>
            </a:br>
            <a:r>
              <a:rPr kumimoji="1" lang="ja-JP" altLang="en-US" sz="3600" dirty="0"/>
              <a:t>地山条件の調査段階と取得すべき情報</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F94FFD84-3C62-62C5-4D47-814F56D6B272}"/>
              </a:ext>
            </a:extLst>
          </p:cNvPr>
          <p:cNvGraphicFramePr>
            <a:graphicFrameLocks noGrp="1"/>
          </p:cNvGraphicFramePr>
          <p:nvPr>
            <p:ph idx="1"/>
            <p:extLst>
              <p:ext uri="{D42A27DB-BD31-4B8C-83A1-F6EECF244321}">
                <p14:modId xmlns:p14="http://schemas.microsoft.com/office/powerpoint/2010/main" val="822893639"/>
              </p:ext>
            </p:extLst>
          </p:nvPr>
        </p:nvGraphicFramePr>
        <p:xfrm>
          <a:off x="402771" y="1444625"/>
          <a:ext cx="11386458" cy="4480560"/>
        </p:xfrm>
        <a:graphic>
          <a:graphicData uri="http://schemas.openxmlformats.org/drawingml/2006/table">
            <a:tbl>
              <a:tblPr firstRow="1" bandRow="1">
                <a:tableStyleId>{5C22544A-7EE6-4342-B048-85BDC9FD1C3A}</a:tableStyleId>
              </a:tblPr>
              <a:tblGrid>
                <a:gridCol w="1514929">
                  <a:extLst>
                    <a:ext uri="{9D8B030D-6E8A-4147-A177-3AD203B41FA5}">
                      <a16:colId xmlns:a16="http://schemas.microsoft.com/office/drawing/2014/main" val="536228944"/>
                    </a:ext>
                  </a:extLst>
                </a:gridCol>
                <a:gridCol w="2374900">
                  <a:extLst>
                    <a:ext uri="{9D8B030D-6E8A-4147-A177-3AD203B41FA5}">
                      <a16:colId xmlns:a16="http://schemas.microsoft.com/office/drawing/2014/main" val="965712540"/>
                    </a:ext>
                  </a:extLst>
                </a:gridCol>
                <a:gridCol w="7496629">
                  <a:extLst>
                    <a:ext uri="{9D8B030D-6E8A-4147-A177-3AD203B41FA5}">
                      <a16:colId xmlns:a16="http://schemas.microsoft.com/office/drawing/2014/main" val="2787157767"/>
                    </a:ext>
                  </a:extLst>
                </a:gridCol>
              </a:tblGrid>
              <a:tr h="370840">
                <a:tc>
                  <a:txBody>
                    <a:bodyPr/>
                    <a:lstStyle/>
                    <a:p>
                      <a:pPr algn="ctr"/>
                      <a:r>
                        <a:rPr kumimoji="1" lang="ja-JP" altLang="en-US" sz="2400" dirty="0"/>
                        <a:t>調査段階</a:t>
                      </a:r>
                    </a:p>
                  </a:txBody>
                  <a:tcPr anchor="ctr"/>
                </a:tc>
                <a:tc>
                  <a:txBody>
                    <a:bodyPr/>
                    <a:lstStyle/>
                    <a:p>
                      <a:pPr algn="ctr"/>
                      <a:r>
                        <a:rPr kumimoji="1" lang="ja-JP" altLang="en-US" sz="2400" dirty="0"/>
                        <a:t>調査目的</a:t>
                      </a:r>
                    </a:p>
                  </a:txBody>
                  <a:tcPr anchor="ctr"/>
                </a:tc>
                <a:tc>
                  <a:txBody>
                    <a:bodyPr/>
                    <a:lstStyle/>
                    <a:p>
                      <a:pPr algn="ctr"/>
                      <a:r>
                        <a:rPr kumimoji="1" lang="ja-JP" altLang="en-US" sz="2400"/>
                        <a:t>取得すべき情報</a:t>
                      </a:r>
                      <a:endParaRPr kumimoji="1" lang="ja-JP" altLang="en-US" sz="2400" dirty="0"/>
                    </a:p>
                  </a:txBody>
                  <a:tcPr anchor="ctr"/>
                </a:tc>
                <a:extLst>
                  <a:ext uri="{0D108BD9-81ED-4DB2-BD59-A6C34878D82A}">
                    <a16:rowId xmlns:a16="http://schemas.microsoft.com/office/drawing/2014/main" val="2372774504"/>
                  </a:ext>
                </a:extLst>
              </a:tr>
              <a:tr h="370840">
                <a:tc>
                  <a:txBody>
                    <a:bodyPr/>
                    <a:lstStyle/>
                    <a:p>
                      <a:r>
                        <a:rPr kumimoji="1" lang="ja-JP" altLang="en-US" sz="2400" b="1" dirty="0"/>
                        <a:t>計画</a:t>
                      </a:r>
                      <a:endParaRPr kumimoji="1" lang="en-US" altLang="ja-JP" sz="2400" b="1" dirty="0"/>
                    </a:p>
                    <a:p>
                      <a:r>
                        <a:rPr kumimoji="1" lang="ja-JP" altLang="en-US" sz="2400" b="1" dirty="0"/>
                        <a:t>調査</a:t>
                      </a:r>
                    </a:p>
                  </a:txBody>
                  <a:tcPr anchor="ctr"/>
                </a:tc>
                <a:tc>
                  <a:txBody>
                    <a:bodyPr/>
                    <a:lstStyle/>
                    <a:p>
                      <a:r>
                        <a:rPr kumimoji="1" lang="ja-JP" altLang="en-US" sz="2400" b="1" dirty="0"/>
                        <a:t>候補路線の抽出</a:t>
                      </a:r>
                      <a:endParaRPr kumimoji="1" lang="en-US" altLang="ja-JP" sz="2400" b="1" dirty="0"/>
                    </a:p>
                    <a:p>
                      <a:r>
                        <a:rPr kumimoji="1" lang="ja-JP" altLang="en-US" sz="2400" b="1" dirty="0"/>
                        <a:t>候補路線の比較</a:t>
                      </a:r>
                    </a:p>
                  </a:txBody>
                  <a:tcPr anchor="ctr"/>
                </a:tc>
                <a:tc>
                  <a:txBody>
                    <a:bodyPr/>
                    <a:lstStyle/>
                    <a:p>
                      <a:r>
                        <a:rPr kumimoji="1" lang="ja-JP" altLang="en-US" sz="2400" b="1" dirty="0"/>
                        <a:t>▼地形、地質、水文の把握　▼特殊な地山の有無　▼留意すべき設計、施工条件の有無　▼湧水程度　▼渇水の有無や位置の特定</a:t>
                      </a:r>
                    </a:p>
                  </a:txBody>
                  <a:tcPr anchor="ctr"/>
                </a:tc>
                <a:extLst>
                  <a:ext uri="{0D108BD9-81ED-4DB2-BD59-A6C34878D82A}">
                    <a16:rowId xmlns:a16="http://schemas.microsoft.com/office/drawing/2014/main" val="4212494203"/>
                  </a:ext>
                </a:extLst>
              </a:tr>
              <a:tr h="370840">
                <a:tc>
                  <a:txBody>
                    <a:bodyPr/>
                    <a:lstStyle/>
                    <a:p>
                      <a:r>
                        <a:rPr kumimoji="1" lang="ja-JP" altLang="en-US" sz="2400" b="1" dirty="0"/>
                        <a:t>設計</a:t>
                      </a:r>
                      <a:endParaRPr kumimoji="1" lang="en-US" altLang="ja-JP" sz="2400" b="1" dirty="0"/>
                    </a:p>
                  </a:txBody>
                  <a:tcPr anchor="ctr"/>
                </a:tc>
                <a:tc>
                  <a:txBody>
                    <a:bodyPr/>
                    <a:lstStyle/>
                    <a:p>
                      <a:r>
                        <a:rPr kumimoji="1" lang="ja-JP" altLang="en-US" sz="2400" b="1"/>
                        <a:t>概略設計</a:t>
                      </a:r>
                    </a:p>
                  </a:txBody>
                  <a:tcPr anchor="ctr"/>
                </a:tc>
                <a:tc>
                  <a:txBody>
                    <a:bodyPr/>
                    <a:lstStyle/>
                    <a:p>
                      <a:r>
                        <a:rPr kumimoji="1" lang="ja-JP" altLang="en-US" sz="2400" b="1" dirty="0"/>
                        <a:t>▼詳細な地形、地質の把握　▼水文構造や地下水挙動の把握　▼弾性波速度分布の把握　▼地山区分　▼特殊地山の分布と性状</a:t>
                      </a:r>
                    </a:p>
                  </a:txBody>
                  <a:tcPr anchor="ctr"/>
                </a:tc>
                <a:extLst>
                  <a:ext uri="{0D108BD9-81ED-4DB2-BD59-A6C34878D82A}">
                    <a16:rowId xmlns:a16="http://schemas.microsoft.com/office/drawing/2014/main" val="3598340137"/>
                  </a:ext>
                </a:extLst>
              </a:tr>
              <a:tr h="370840">
                <a:tc>
                  <a:txBody>
                    <a:bodyPr/>
                    <a:lstStyle/>
                    <a:p>
                      <a:endParaRPr kumimoji="1" lang="ja-JP" altLang="en-US" sz="2400" b="1" dirty="0"/>
                    </a:p>
                  </a:txBody>
                  <a:tcPr anchor="ctr"/>
                </a:tc>
                <a:tc>
                  <a:txBody>
                    <a:bodyPr/>
                    <a:lstStyle/>
                    <a:p>
                      <a:r>
                        <a:rPr kumimoji="1" lang="ja-JP" altLang="en-US" sz="2400" b="1" dirty="0"/>
                        <a:t>詳細設計</a:t>
                      </a:r>
                    </a:p>
                  </a:txBody>
                  <a:tcPr anchor="ctr"/>
                </a:tc>
                <a:tc>
                  <a:txBody>
                    <a:bodyPr/>
                    <a:lstStyle/>
                    <a:p>
                      <a:r>
                        <a:rPr kumimoji="1" lang="ja-JP" altLang="en-US" sz="2400" b="1" dirty="0"/>
                        <a:t>▼岩盤の物性値や力学特性　▼亀裂と魚分布と間隔　▼地山評価　▼支保パターン</a:t>
                      </a:r>
                    </a:p>
                  </a:txBody>
                  <a:tcPr anchor="ctr"/>
                </a:tc>
                <a:extLst>
                  <a:ext uri="{0D108BD9-81ED-4DB2-BD59-A6C34878D82A}">
                    <a16:rowId xmlns:a16="http://schemas.microsoft.com/office/drawing/2014/main" val="1559714546"/>
                  </a:ext>
                </a:extLst>
              </a:tr>
              <a:tr h="370840">
                <a:tc>
                  <a:txBody>
                    <a:bodyPr/>
                    <a:lstStyle/>
                    <a:p>
                      <a:r>
                        <a:rPr kumimoji="1" lang="ja-JP" altLang="en-US" sz="2400" b="1" dirty="0"/>
                        <a:t>施工</a:t>
                      </a:r>
                    </a:p>
                  </a:txBody>
                  <a:tcPr anchor="ctr"/>
                </a:tc>
                <a:tc>
                  <a:txBody>
                    <a:bodyPr/>
                    <a:lstStyle/>
                    <a:p>
                      <a:r>
                        <a:rPr kumimoji="1" lang="ja-JP" altLang="en-US" sz="2400" b="1" dirty="0"/>
                        <a:t>施工中</a:t>
                      </a:r>
                    </a:p>
                  </a:txBody>
                  <a:tcPr anchor="ctr"/>
                </a:tc>
                <a:tc>
                  <a:txBody>
                    <a:bodyPr/>
                    <a:lstStyle/>
                    <a:p>
                      <a:r>
                        <a:rPr kumimoji="1" lang="ja-JP" altLang="en-US" sz="2400" b="1" dirty="0"/>
                        <a:t>▼切羽、坑壁、地表等の性状や変位　▼切羽前方の地質　▼周辺への影響</a:t>
                      </a:r>
                    </a:p>
                  </a:txBody>
                  <a:tcPr anchor="ctr"/>
                </a:tc>
                <a:extLst>
                  <a:ext uri="{0D108BD9-81ED-4DB2-BD59-A6C34878D82A}">
                    <a16:rowId xmlns:a16="http://schemas.microsoft.com/office/drawing/2014/main" val="862443759"/>
                  </a:ext>
                </a:extLst>
              </a:tr>
            </a:tbl>
          </a:graphicData>
        </a:graphic>
      </p:graphicFrame>
    </p:spTree>
    <p:extLst>
      <p:ext uri="{BB962C8B-B14F-4D97-AF65-F5344CB8AC3E}">
        <p14:creationId xmlns:p14="http://schemas.microsoft.com/office/powerpoint/2010/main" val="585072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山岳トンネルの地質調査：水文調査の概要（水収支調査）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923783878"/>
              </p:ext>
            </p:extLst>
          </p:nvPr>
        </p:nvGraphicFramePr>
        <p:xfrm>
          <a:off x="431800" y="611190"/>
          <a:ext cx="11373166" cy="435451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1611395839"/>
                    </a:ext>
                  </a:extLst>
                </a:gridCol>
                <a:gridCol w="5670868">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1">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395285">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691748">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701615">
                <a:tc rowSpan="5">
                  <a:txBody>
                    <a:bodyPr/>
                    <a:lstStyle/>
                    <a:p>
                      <a:r>
                        <a:rPr kumimoji="1" lang="ja-JP" altLang="en-US" b="1" dirty="0"/>
                        <a:t>調査地周辺の水循環系を把握するため水文気象、表流水量、地下水位調査などを実施し、水収支の検討を行い、施工による地下水動態を予測する</a:t>
                      </a:r>
                    </a:p>
                  </a:txBody>
                  <a:tcPr anchor="ctr"/>
                </a:tc>
                <a:tc>
                  <a:txBody>
                    <a:bodyPr/>
                    <a:lstStyle/>
                    <a:p>
                      <a:r>
                        <a:rPr kumimoji="1" lang="ja-JP" altLang="en-US" b="1" dirty="0"/>
                        <a:t>水文気象：降水量、気温</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289529354"/>
                  </a:ext>
                </a:extLst>
              </a:tr>
              <a:tr h="701615">
                <a:tc vMerge="1">
                  <a:txBody>
                    <a:bodyPr/>
                    <a:lstStyle/>
                    <a:p>
                      <a:endParaRPr kumimoji="1" lang="ja-JP" altLang="en-US" b="1" dirty="0"/>
                    </a:p>
                  </a:txBody>
                  <a:tcPr anchor="ctr"/>
                </a:tc>
                <a:tc>
                  <a:txBody>
                    <a:bodyPr/>
                    <a:lstStyle/>
                    <a:p>
                      <a:r>
                        <a:rPr kumimoji="1" lang="ja-JP" altLang="en-US" b="1" dirty="0"/>
                        <a:t>表流水量：河川流量、湖沼貯水池、用水量、湧泉量</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extLst>
                  <a:ext uri="{0D108BD9-81ED-4DB2-BD59-A6C34878D82A}">
                    <a16:rowId xmlns:a16="http://schemas.microsoft.com/office/drawing/2014/main" val="1301338344"/>
                  </a:ext>
                </a:extLst>
              </a:tr>
              <a:tr h="705981">
                <a:tc vMerge="1">
                  <a:txBody>
                    <a:bodyPr/>
                    <a:lstStyle/>
                    <a:p>
                      <a:endParaRPr kumimoji="1" lang="ja-JP" altLang="en-US" b="1" dirty="0"/>
                    </a:p>
                  </a:txBody>
                  <a:tcPr anchor="ctr"/>
                </a:tc>
                <a:tc>
                  <a:txBody>
                    <a:bodyPr/>
                    <a:lstStyle/>
                    <a:p>
                      <a:r>
                        <a:rPr kumimoji="1" lang="ja-JP" altLang="en-US" b="1" dirty="0"/>
                        <a:t>地下水位：観測井、既設井</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938104087"/>
                  </a:ext>
                </a:extLst>
              </a:tr>
              <a:tr h="548666">
                <a:tc vMerge="1">
                  <a:txBody>
                    <a:bodyPr/>
                    <a:lstStyle/>
                    <a:p>
                      <a:endParaRPr kumimoji="1" lang="ja-JP" altLang="en-US" b="1" dirty="0"/>
                    </a:p>
                  </a:txBody>
                  <a:tcPr anchor="ctr"/>
                </a:tc>
                <a:tc>
                  <a:txBody>
                    <a:bodyPr/>
                    <a:lstStyle/>
                    <a:p>
                      <a:r>
                        <a:rPr kumimoji="1" lang="ja-JP" altLang="en-US" b="1" dirty="0"/>
                        <a:t>蒸発散量</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772216806"/>
                  </a:ext>
                </a:extLst>
              </a:tr>
              <a:tr h="609600">
                <a:tc vMerge="1">
                  <a:txBody>
                    <a:bodyPr/>
                    <a:lstStyle/>
                    <a:p>
                      <a:endParaRPr kumimoji="1" lang="ja-JP" altLang="en-US" b="1" dirty="0"/>
                    </a:p>
                  </a:txBody>
                  <a:tcPr anchor="ctr"/>
                </a:tc>
                <a:tc>
                  <a:txBody>
                    <a:bodyPr/>
                    <a:lstStyle/>
                    <a:p>
                      <a:r>
                        <a:rPr kumimoji="1" lang="ja-JP" altLang="en-US" b="1" dirty="0"/>
                        <a:t>トンネル湧水量、渇水影響</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1258537712"/>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59293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4104323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山岳トンネルの地質調査：水文調査の概要（水文環境調査）</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2068586182"/>
              </p:ext>
            </p:extLst>
          </p:nvPr>
        </p:nvGraphicFramePr>
        <p:xfrm>
          <a:off x="403761" y="611190"/>
          <a:ext cx="11401205" cy="4354510"/>
        </p:xfrm>
        <a:graphic>
          <a:graphicData uri="http://schemas.openxmlformats.org/drawingml/2006/table">
            <a:tbl>
              <a:tblPr firstRow="1" bandRow="1">
                <a:tableStyleId>{5C22544A-7EE6-4342-B048-85BDC9FD1C3A}</a:tableStyleId>
              </a:tblPr>
              <a:tblGrid>
                <a:gridCol w="2352139">
                  <a:extLst>
                    <a:ext uri="{9D8B030D-6E8A-4147-A177-3AD203B41FA5}">
                      <a16:colId xmlns:a16="http://schemas.microsoft.com/office/drawing/2014/main" val="1611395839"/>
                    </a:ext>
                  </a:extLst>
                </a:gridCol>
                <a:gridCol w="5670868">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1">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395285">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691748">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2109211">
                <a:tc rowSpan="2">
                  <a:txBody>
                    <a:bodyPr/>
                    <a:lstStyle/>
                    <a:p>
                      <a:r>
                        <a:rPr kumimoji="1" lang="ja-JP" altLang="en-US" b="1" dirty="0"/>
                        <a:t>資料調査～水収支調査から考えられる集水範囲及び近接地域における水源と水利用の実態を把握し、施工による影響を予測する</a:t>
                      </a:r>
                    </a:p>
                  </a:txBody>
                  <a:tcPr anchor="ctr"/>
                </a:tc>
                <a:tc>
                  <a:txBody>
                    <a:bodyPr/>
                    <a:lstStyle/>
                    <a:p>
                      <a:r>
                        <a:rPr kumimoji="1" lang="ja-JP" altLang="en-US" b="1" dirty="0"/>
                        <a:t>水源：湧泉、河川、湖沼、貯水池、井戸、有効雨量</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289529354"/>
                  </a:ext>
                </a:extLst>
              </a:tr>
              <a:tr h="1158266">
                <a:tc vMerge="1">
                  <a:txBody>
                    <a:bodyPr/>
                    <a:lstStyle/>
                    <a:p>
                      <a:endParaRPr kumimoji="1" lang="ja-JP" altLang="en-US" b="1" dirty="0"/>
                    </a:p>
                  </a:txBody>
                  <a:tcPr anchor="ctr"/>
                </a:tc>
                <a:tc>
                  <a:txBody>
                    <a:bodyPr/>
                    <a:lstStyle/>
                    <a:p>
                      <a:r>
                        <a:rPr kumimoji="1" lang="ja-JP" altLang="en-US" b="1" dirty="0"/>
                        <a:t>水利用：上下水道、工業農業用水</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772216806"/>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59293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3787647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山岳トンネルの地質調査：水文調査の概要（予測手法）</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229A1A62-02C8-DD3E-01B2-36F7808ABD02}"/>
              </a:ext>
            </a:extLst>
          </p:cNvPr>
          <p:cNvGraphicFramePr>
            <a:graphicFrameLocks noGrp="1"/>
          </p:cNvGraphicFramePr>
          <p:nvPr>
            <p:ph idx="1"/>
            <p:extLst>
              <p:ext uri="{D42A27DB-BD31-4B8C-83A1-F6EECF244321}">
                <p14:modId xmlns:p14="http://schemas.microsoft.com/office/powerpoint/2010/main" val="3265544979"/>
              </p:ext>
            </p:extLst>
          </p:nvPr>
        </p:nvGraphicFramePr>
        <p:xfrm>
          <a:off x="431800" y="611190"/>
          <a:ext cx="11373166" cy="435451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1611395839"/>
                    </a:ext>
                  </a:extLst>
                </a:gridCol>
                <a:gridCol w="5670868">
                  <a:extLst>
                    <a:ext uri="{9D8B030D-6E8A-4147-A177-3AD203B41FA5}">
                      <a16:colId xmlns:a16="http://schemas.microsoft.com/office/drawing/2014/main" val="1279159375"/>
                    </a:ext>
                  </a:extLst>
                </a:gridCol>
                <a:gridCol w="749300">
                  <a:extLst>
                    <a:ext uri="{9D8B030D-6E8A-4147-A177-3AD203B41FA5}">
                      <a16:colId xmlns:a16="http://schemas.microsoft.com/office/drawing/2014/main" val="3081334105"/>
                    </a:ext>
                  </a:extLst>
                </a:gridCol>
                <a:gridCol w="1257301">
                  <a:extLst>
                    <a:ext uri="{9D8B030D-6E8A-4147-A177-3AD203B41FA5}">
                      <a16:colId xmlns:a16="http://schemas.microsoft.com/office/drawing/2014/main" val="873704266"/>
                    </a:ext>
                  </a:extLst>
                </a:gridCol>
                <a:gridCol w="685800">
                  <a:extLst>
                    <a:ext uri="{9D8B030D-6E8A-4147-A177-3AD203B41FA5}">
                      <a16:colId xmlns:a16="http://schemas.microsoft.com/office/drawing/2014/main" val="3170587709"/>
                    </a:ext>
                  </a:extLst>
                </a:gridCol>
                <a:gridCol w="685797">
                  <a:extLst>
                    <a:ext uri="{9D8B030D-6E8A-4147-A177-3AD203B41FA5}">
                      <a16:colId xmlns:a16="http://schemas.microsoft.com/office/drawing/2014/main" val="1087702419"/>
                    </a:ext>
                  </a:extLst>
                </a:gridCol>
              </a:tblGrid>
              <a:tr h="395285">
                <a:tc rowSpan="2">
                  <a:txBody>
                    <a:bodyPr/>
                    <a:lstStyle/>
                    <a:p>
                      <a:pPr algn="ctr"/>
                      <a:r>
                        <a:rPr kumimoji="1" lang="ja-JP" altLang="en-US" dirty="0"/>
                        <a:t>調査目的</a:t>
                      </a:r>
                    </a:p>
                  </a:txBody>
                  <a:tcPr anchor="ctr"/>
                </a:tc>
                <a:tc rowSpan="2">
                  <a:txBody>
                    <a:bodyPr/>
                    <a:lstStyle/>
                    <a:p>
                      <a:pPr algn="ctr"/>
                      <a:r>
                        <a:rPr kumimoji="1" lang="ja-JP" altLang="en-US" dirty="0"/>
                        <a:t>調査内容</a:t>
                      </a:r>
                    </a:p>
                  </a:txBody>
                  <a:tcPr anchor="ctr"/>
                </a:tc>
                <a:tc gridSpan="4">
                  <a:txBody>
                    <a:bodyPr/>
                    <a:lstStyle/>
                    <a:p>
                      <a:pPr algn="ctr"/>
                      <a:r>
                        <a:rPr kumimoji="1" lang="ja-JP" altLang="en-US" dirty="0"/>
                        <a:t>調査段階</a:t>
                      </a:r>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3914630710"/>
                  </a:ext>
                </a:extLst>
              </a:tr>
              <a:tr h="691748">
                <a:tc vMerge="1">
                  <a:txBody>
                    <a:bodyPr/>
                    <a:lstStyle/>
                    <a:p>
                      <a:pPr algn="ctr"/>
                      <a:endParaRPr kumimoji="1" lang="ja-JP" altLang="en-US" b="1" dirty="0"/>
                    </a:p>
                  </a:txBody>
                  <a:tcPr anchor="ctr"/>
                </a:tc>
                <a:tc vMerge="1">
                  <a:txBody>
                    <a:bodyPr/>
                    <a:lstStyle/>
                    <a:p>
                      <a:pPr algn="ctr"/>
                      <a:endParaRPr kumimoji="1" lang="ja-JP" altLang="en-US" b="1" dirty="0"/>
                    </a:p>
                  </a:txBody>
                  <a:tcPr anchor="ctr"/>
                </a:tc>
                <a:tc>
                  <a:txBody>
                    <a:bodyPr/>
                    <a:lstStyle/>
                    <a:p>
                      <a:pPr algn="ctr"/>
                      <a:r>
                        <a:rPr kumimoji="1" lang="ja-JP" altLang="en-US" b="1" dirty="0"/>
                        <a:t>路線選定</a:t>
                      </a:r>
                    </a:p>
                  </a:txBody>
                  <a:tcPr anchor="ctr"/>
                </a:tc>
                <a:tc>
                  <a:txBody>
                    <a:bodyPr/>
                    <a:lstStyle/>
                    <a:p>
                      <a:pPr algn="ctr"/>
                      <a:r>
                        <a:rPr kumimoji="1" lang="ja-JP" altLang="en-US" b="1" dirty="0"/>
                        <a:t>設計、施工計画</a:t>
                      </a:r>
                    </a:p>
                  </a:txBody>
                  <a:tcPr anchor="ctr"/>
                </a:tc>
                <a:tc>
                  <a:txBody>
                    <a:bodyPr/>
                    <a:lstStyle/>
                    <a:p>
                      <a:pPr algn="ctr"/>
                      <a:r>
                        <a:rPr kumimoji="1" lang="ja-JP" altLang="en-US" b="1" dirty="0"/>
                        <a:t>施工</a:t>
                      </a:r>
                    </a:p>
                  </a:txBody>
                  <a:tcPr anchor="ctr"/>
                </a:tc>
                <a:tc>
                  <a:txBody>
                    <a:bodyPr/>
                    <a:lstStyle/>
                    <a:p>
                      <a:pPr algn="ctr"/>
                      <a:r>
                        <a:rPr kumimoji="1" lang="ja-JP" altLang="en-US" b="1" dirty="0"/>
                        <a:t>維持管理</a:t>
                      </a:r>
                    </a:p>
                  </a:txBody>
                  <a:tcPr anchor="ctr"/>
                </a:tc>
                <a:extLst>
                  <a:ext uri="{0D108BD9-81ED-4DB2-BD59-A6C34878D82A}">
                    <a16:rowId xmlns:a16="http://schemas.microsoft.com/office/drawing/2014/main" val="1747985376"/>
                  </a:ext>
                </a:extLst>
              </a:tr>
              <a:tr h="701615">
                <a:tc rowSpan="4">
                  <a:txBody>
                    <a:bodyPr/>
                    <a:lstStyle/>
                    <a:p>
                      <a:r>
                        <a:rPr kumimoji="1" lang="ja-JP" altLang="en-US" b="1" dirty="0"/>
                        <a:t>坑内湧水発生の有無、湧水量、湧水位置およびその集水範囲を予測する。予測手法の適用は、各調査、検討段階における情報の質や量、必要とする予測精度、内容に即して実施する</a:t>
                      </a:r>
                    </a:p>
                  </a:txBody>
                  <a:tcPr anchor="ctr"/>
                </a:tc>
                <a:tc>
                  <a:txBody>
                    <a:bodyPr/>
                    <a:lstStyle/>
                    <a:p>
                      <a:r>
                        <a:rPr kumimoji="1" lang="ja-JP" altLang="en-US" b="1" dirty="0"/>
                        <a:t>施工事例による方法</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289529354"/>
                  </a:ext>
                </a:extLst>
              </a:tr>
              <a:tr h="701615">
                <a:tc vMerge="1">
                  <a:txBody>
                    <a:bodyPr/>
                    <a:lstStyle/>
                    <a:p>
                      <a:endParaRPr kumimoji="1" lang="ja-JP" altLang="en-US" b="1" dirty="0"/>
                    </a:p>
                  </a:txBody>
                  <a:tcPr anchor="ctr"/>
                </a:tc>
                <a:tc>
                  <a:txBody>
                    <a:bodyPr/>
                    <a:lstStyle/>
                    <a:p>
                      <a:r>
                        <a:rPr kumimoji="1" lang="ja-JP" altLang="en-US" b="1" dirty="0"/>
                        <a:t>地形、水文地質条件による方法</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1301338344"/>
                  </a:ext>
                </a:extLst>
              </a:tr>
              <a:tr h="705981">
                <a:tc vMerge="1">
                  <a:txBody>
                    <a:bodyPr/>
                    <a:lstStyle/>
                    <a:p>
                      <a:endParaRPr kumimoji="1" lang="ja-JP" altLang="en-US" b="1" dirty="0"/>
                    </a:p>
                  </a:txBody>
                  <a:tcPr anchor="ctr"/>
                </a:tc>
                <a:tc>
                  <a:txBody>
                    <a:bodyPr/>
                    <a:lstStyle/>
                    <a:p>
                      <a:r>
                        <a:rPr kumimoji="1" lang="ja-JP" altLang="en-US" b="1" dirty="0"/>
                        <a:t>水理公式による方法</a:t>
                      </a:r>
                    </a:p>
                  </a:txBody>
                  <a:tcPr anchor="ctr"/>
                </a:tc>
                <a:tc>
                  <a:txBody>
                    <a:bodyPr/>
                    <a:lstStyle/>
                    <a:p>
                      <a:pPr algn="ctr"/>
                      <a:r>
                        <a:rPr kumimoji="1" lang="ja-JP" altLang="en-US" b="1" dirty="0"/>
                        <a:t>○</a:t>
                      </a:r>
                    </a:p>
                  </a:txBody>
                  <a:tcPr anchor="ctr"/>
                </a:tc>
                <a:tc>
                  <a:txBody>
                    <a:bodyPr/>
                    <a:lstStyle/>
                    <a:p>
                      <a:pPr algn="ctr"/>
                      <a:r>
                        <a:rPr kumimoji="1" lang="ja-JP" altLang="en-US" b="1"/>
                        <a:t>◎</a:t>
                      </a:r>
                      <a:endParaRPr kumimoji="1" lang="ja-JP" altLang="en-US" b="1" dirty="0"/>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938104087"/>
                  </a:ext>
                </a:extLst>
              </a:tr>
              <a:tr h="1158266">
                <a:tc vMerge="1">
                  <a:txBody>
                    <a:bodyPr/>
                    <a:lstStyle/>
                    <a:p>
                      <a:endParaRPr kumimoji="1" lang="ja-JP" altLang="en-US" b="1" dirty="0"/>
                    </a:p>
                  </a:txBody>
                  <a:tcPr anchor="ctr"/>
                </a:tc>
                <a:tc>
                  <a:txBody>
                    <a:bodyPr/>
                    <a:lstStyle/>
                    <a:p>
                      <a:r>
                        <a:rPr kumimoji="1" lang="ja-JP" altLang="en-US" b="1" dirty="0"/>
                        <a:t>数値解析による方法</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3772216806"/>
                  </a:ext>
                </a:extLst>
              </a:tr>
            </a:tbl>
          </a:graphicData>
        </a:graphic>
      </p:graphicFrame>
      <p:sp>
        <p:nvSpPr>
          <p:cNvPr id="8" name="フッター プレースホルダー 3">
            <a:extLst>
              <a:ext uri="{FF2B5EF4-FFF2-40B4-BE49-F238E27FC236}">
                <a16:creationId xmlns:a16="http://schemas.microsoft.com/office/drawing/2014/main" id="{42D69806-F5A9-106B-CB8A-6383B8BFF8CC}"/>
              </a:ext>
            </a:extLst>
          </p:cNvPr>
          <p:cNvSpPr txBox="1">
            <a:spLocks/>
          </p:cNvSpPr>
          <p:nvPr/>
        </p:nvSpPr>
        <p:spPr>
          <a:xfrm>
            <a:off x="1714500" y="5929312"/>
            <a:ext cx="10652125" cy="484190"/>
          </a:xfrm>
          <a:prstGeom prst="rect">
            <a:avLst/>
          </a:prstGeom>
        </p:spPr>
        <p:txBody>
          <a:bodyPr vert="horz" lIns="91440" tIns="45720" rIns="91440" bIns="45720" rtlCol="0" anchor="ctr"/>
          <a:lstStyle>
            <a:defPPr>
              <a:defRPr lang="ja-JP"/>
            </a:defPPr>
            <a:lvl1pPr marL="0" algn="ctr" defTabSz="914400" rtl="0" eaLnBrk="1" latinLnBrk="0" hangingPunct="1">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◎：重点的に実施　〇：実施　△：概略または必要に応じて実施</a:t>
            </a:r>
          </a:p>
        </p:txBody>
      </p:sp>
    </p:spTree>
    <p:extLst>
      <p:ext uri="{BB962C8B-B14F-4D97-AF65-F5344CB8AC3E}">
        <p14:creationId xmlns:p14="http://schemas.microsoft.com/office/powerpoint/2010/main" val="969429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山岳トンネルの地質調査：主な積算参考資料</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コンテンツ プレースホルダー 5">
            <a:extLst>
              <a:ext uri="{FF2B5EF4-FFF2-40B4-BE49-F238E27FC236}">
                <a16:creationId xmlns:a16="http://schemas.microsoft.com/office/drawing/2014/main" id="{75E3E722-AC02-B927-E364-BE1D001E429D}"/>
              </a:ext>
            </a:extLst>
          </p:cNvPr>
          <p:cNvGraphicFramePr>
            <a:graphicFrameLocks noGrp="1"/>
          </p:cNvGraphicFramePr>
          <p:nvPr>
            <p:ph idx="1"/>
            <p:extLst>
              <p:ext uri="{D42A27DB-BD31-4B8C-83A1-F6EECF244321}">
                <p14:modId xmlns:p14="http://schemas.microsoft.com/office/powerpoint/2010/main" val="1826795662"/>
              </p:ext>
            </p:extLst>
          </p:nvPr>
        </p:nvGraphicFramePr>
        <p:xfrm>
          <a:off x="439387" y="611190"/>
          <a:ext cx="11511313" cy="5231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68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山岳トンネルの地質調査：積算時の留意事項</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コンテンツ プレースホルダー 5">
            <a:extLst>
              <a:ext uri="{FF2B5EF4-FFF2-40B4-BE49-F238E27FC236}">
                <a16:creationId xmlns:a16="http://schemas.microsoft.com/office/drawing/2014/main" id="{75E3E722-AC02-B927-E364-BE1D001E429D}"/>
              </a:ext>
            </a:extLst>
          </p:cNvPr>
          <p:cNvGraphicFramePr>
            <a:graphicFrameLocks noGrp="1"/>
          </p:cNvGraphicFramePr>
          <p:nvPr>
            <p:ph idx="1"/>
            <p:extLst>
              <p:ext uri="{D42A27DB-BD31-4B8C-83A1-F6EECF244321}">
                <p14:modId xmlns:p14="http://schemas.microsoft.com/office/powerpoint/2010/main" val="2566681014"/>
              </p:ext>
            </p:extLst>
          </p:nvPr>
        </p:nvGraphicFramePr>
        <p:xfrm>
          <a:off x="439387" y="611190"/>
          <a:ext cx="11511313" cy="5231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84821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241300" y="127000"/>
            <a:ext cx="11772900" cy="484190"/>
          </a:xfrm>
        </p:spPr>
        <p:txBody>
          <a:bodyPr>
            <a:noAutofit/>
          </a:bodyPr>
          <a:lstStyle/>
          <a:p>
            <a:r>
              <a:rPr kumimoji="1" lang="ja-JP" altLang="en-US" sz="3200" dirty="0"/>
              <a:t>山岳トンネルの地質調査：設計施工段階の調査事例</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B09A4594-D216-CCBD-D7ED-C03A52D75835}"/>
              </a:ext>
            </a:extLst>
          </p:cNvPr>
          <p:cNvGraphicFramePr>
            <a:graphicFrameLocks noGrp="1"/>
          </p:cNvGraphicFramePr>
          <p:nvPr>
            <p:ph idx="1"/>
            <p:extLst>
              <p:ext uri="{D42A27DB-BD31-4B8C-83A1-F6EECF244321}">
                <p14:modId xmlns:p14="http://schemas.microsoft.com/office/powerpoint/2010/main" val="2246202328"/>
              </p:ext>
            </p:extLst>
          </p:nvPr>
        </p:nvGraphicFramePr>
        <p:xfrm>
          <a:off x="241300" y="611191"/>
          <a:ext cx="11622149" cy="5629714"/>
        </p:xfrm>
        <a:graphic>
          <a:graphicData uri="http://schemas.openxmlformats.org/drawingml/2006/table">
            <a:tbl>
              <a:tblPr firstRow="1" bandRow="1">
                <a:tableStyleId>{5940675A-B579-460E-94D1-54222C63F5DA}</a:tableStyleId>
              </a:tblPr>
              <a:tblGrid>
                <a:gridCol w="716112">
                  <a:extLst>
                    <a:ext uri="{9D8B030D-6E8A-4147-A177-3AD203B41FA5}">
                      <a16:colId xmlns:a16="http://schemas.microsoft.com/office/drawing/2014/main" val="3183547960"/>
                    </a:ext>
                  </a:extLst>
                </a:gridCol>
                <a:gridCol w="10906037">
                  <a:extLst>
                    <a:ext uri="{9D8B030D-6E8A-4147-A177-3AD203B41FA5}">
                      <a16:colId xmlns:a16="http://schemas.microsoft.com/office/drawing/2014/main" val="3370681972"/>
                    </a:ext>
                  </a:extLst>
                </a:gridCol>
              </a:tblGrid>
              <a:tr h="628474">
                <a:tc>
                  <a:txBody>
                    <a:bodyPr/>
                    <a:lstStyle/>
                    <a:p>
                      <a:r>
                        <a:rPr kumimoji="1" lang="ja-JP" altLang="en-US" sz="1900" b="1" dirty="0"/>
                        <a:t>検討項目</a:t>
                      </a:r>
                    </a:p>
                  </a:txBody>
                  <a:tcPr/>
                </a:tc>
                <a:tc>
                  <a:txBody>
                    <a:bodyPr/>
                    <a:lstStyle/>
                    <a:p>
                      <a:r>
                        <a:rPr kumimoji="1" lang="ja-JP" altLang="en-US" sz="1900" b="1" dirty="0"/>
                        <a:t>●坑口位置　●坑口の施工性　●インバートの必要性　●坑口地山の安定性　●地山分類　●支保工構造の選定、支保工パターン　●湧水量及び渇水発生の可能性　●施工方法（掘削方法・方式）</a:t>
                      </a:r>
                    </a:p>
                  </a:txBody>
                  <a:tcPr/>
                </a:tc>
                <a:extLst>
                  <a:ext uri="{0D108BD9-81ED-4DB2-BD59-A6C34878D82A}">
                    <a16:rowId xmlns:a16="http://schemas.microsoft.com/office/drawing/2014/main" val="119970977"/>
                  </a:ext>
                </a:extLst>
              </a:tr>
              <a:tr h="1202280">
                <a:tc>
                  <a:txBody>
                    <a:bodyPr/>
                    <a:lstStyle/>
                    <a:p>
                      <a:r>
                        <a:rPr kumimoji="1" lang="ja-JP" altLang="en-US" sz="1900" b="1" dirty="0"/>
                        <a:t>必要な地盤情報</a:t>
                      </a:r>
                    </a:p>
                  </a:txBody>
                  <a:tcPr/>
                </a:tc>
                <a:tc>
                  <a:txBody>
                    <a:bodyPr/>
                    <a:lstStyle/>
                    <a:p>
                      <a:r>
                        <a:rPr kumimoji="1" lang="ja-JP" altLang="en-US" sz="1900" b="1" dirty="0"/>
                        <a:t>●地山弾性波速度　●電気比抵抗の分布　●トンネル区間の地質・岩質　●地層の連続性、不整合面の分布　●断層など弱層の分布　●未固結堆積物の分布　●ボーリングコアの状態　●坑口の地質状況　●坑門付近地盤の支持力　●湧水状況、地下水位の分布　●岩石の強度、地山強度比　●地山の膨張性　●水源の分布、水利用状況　</a:t>
                      </a:r>
                    </a:p>
                  </a:txBody>
                  <a:tcPr/>
                </a:tc>
                <a:extLst>
                  <a:ext uri="{0D108BD9-81ED-4DB2-BD59-A6C34878D82A}">
                    <a16:rowId xmlns:a16="http://schemas.microsoft.com/office/drawing/2014/main" val="2703843318"/>
                  </a:ext>
                </a:extLst>
              </a:tr>
              <a:tr h="3709474">
                <a:tc>
                  <a:txBody>
                    <a:bodyPr/>
                    <a:lstStyle/>
                    <a:p>
                      <a:r>
                        <a:rPr kumimoji="1" lang="ja-JP" altLang="en-US" sz="1900" b="1" dirty="0"/>
                        <a:t>調査・試験内容</a:t>
                      </a:r>
                    </a:p>
                  </a:txBody>
                  <a:tcPr/>
                </a:tc>
                <a:tc>
                  <a:txBody>
                    <a:bodyPr/>
                    <a:lstStyle/>
                    <a:p>
                      <a:r>
                        <a:rPr kumimoji="1" lang="ja-JP" altLang="en-US" sz="1900" b="1" dirty="0">
                          <a:solidFill>
                            <a:srgbClr val="FF0000"/>
                          </a:solidFill>
                        </a:rPr>
                        <a:t>●地表地質踏査</a:t>
                      </a:r>
                      <a:r>
                        <a:rPr kumimoji="1" lang="ja-JP" altLang="en-US" sz="1900" b="1" dirty="0"/>
                        <a:t>：ルート沿いに片側</a:t>
                      </a:r>
                      <a:r>
                        <a:rPr kumimoji="1" lang="en-US" altLang="ja-JP" sz="1900" b="1" dirty="0"/>
                        <a:t>500m</a:t>
                      </a:r>
                      <a:r>
                        <a:rPr kumimoji="1" lang="ja-JP" altLang="en-US" sz="1900" b="1" dirty="0"/>
                        <a:t>程度、坑口の外側</a:t>
                      </a:r>
                      <a:r>
                        <a:rPr kumimoji="1" lang="en-US" altLang="ja-JP" sz="1900" b="1" dirty="0"/>
                        <a:t>200m</a:t>
                      </a:r>
                      <a:r>
                        <a:rPr kumimoji="1" lang="ja-JP" altLang="en-US" sz="1900" b="1" dirty="0"/>
                        <a:t>程度</a:t>
                      </a:r>
                      <a:endParaRPr kumimoji="1" lang="en-US" altLang="ja-JP" sz="1900" b="1" dirty="0"/>
                    </a:p>
                    <a:p>
                      <a:r>
                        <a:rPr kumimoji="1" lang="ja-JP" altLang="en-US" sz="1900" b="1" dirty="0">
                          <a:solidFill>
                            <a:srgbClr val="FF0000"/>
                          </a:solidFill>
                        </a:rPr>
                        <a:t>●弾性波探査</a:t>
                      </a:r>
                      <a:r>
                        <a:rPr kumimoji="1" lang="ja-JP" altLang="en-US" sz="1900" b="1" dirty="0"/>
                        <a:t>：主測線を計画トンネル直上に配置。カーブしたトンネルの場合は、ルートに沿って直線に分割。測線端は両坑口から</a:t>
                      </a:r>
                      <a:r>
                        <a:rPr kumimoji="1" lang="en-US" altLang="ja-JP" sz="1900" b="1" dirty="0"/>
                        <a:t>30</a:t>
                      </a:r>
                      <a:r>
                        <a:rPr kumimoji="1" lang="ja-JP" altLang="en-US" sz="1900" b="1" dirty="0"/>
                        <a:t>～</a:t>
                      </a:r>
                      <a:r>
                        <a:rPr kumimoji="1" lang="en-US" altLang="ja-JP" sz="1900" b="1" dirty="0"/>
                        <a:t>50m</a:t>
                      </a:r>
                      <a:r>
                        <a:rPr kumimoji="1" lang="ja-JP" altLang="en-US" sz="1900" b="1" dirty="0"/>
                        <a:t>延長した位置を起点・終点にする。測線の交点は</a:t>
                      </a:r>
                      <a:r>
                        <a:rPr kumimoji="1" lang="en-US" altLang="ja-JP" sz="1900" b="1" dirty="0"/>
                        <a:t>､50m</a:t>
                      </a:r>
                      <a:r>
                        <a:rPr kumimoji="1" lang="ja-JP" altLang="en-US" sz="1900" b="1" dirty="0"/>
                        <a:t>程度以上交差させる。交点より先の区間を短くすると交点付近の基盤の深度が把握できなくなる　</a:t>
                      </a:r>
                      <a:endParaRPr kumimoji="1" lang="en-US" altLang="ja-JP" sz="1900" b="1" dirty="0"/>
                    </a:p>
                    <a:p>
                      <a:r>
                        <a:rPr kumimoji="1" lang="ja-JP" altLang="en-US" sz="1900" b="1" dirty="0">
                          <a:solidFill>
                            <a:srgbClr val="FF0000"/>
                          </a:solidFill>
                        </a:rPr>
                        <a:t>●比抵抗法二次元探査</a:t>
                      </a:r>
                      <a:r>
                        <a:rPr kumimoji="1" lang="ja-JP" altLang="en-US" sz="1900" b="1" dirty="0"/>
                        <a:t>：弾性波探査測線上で実施。弾性波探査結果との比較により、高精度の解析が可能　</a:t>
                      </a:r>
                      <a:endParaRPr kumimoji="1" lang="en-US" altLang="ja-JP" sz="1900" b="1" dirty="0"/>
                    </a:p>
                    <a:p>
                      <a:r>
                        <a:rPr kumimoji="1" lang="ja-JP" altLang="en-US" sz="1900" b="1" dirty="0">
                          <a:solidFill>
                            <a:srgbClr val="FF0000"/>
                          </a:solidFill>
                        </a:rPr>
                        <a:t>●ボーリング調査</a:t>
                      </a:r>
                      <a:r>
                        <a:rPr kumimoji="1" lang="ja-JP" altLang="en-US" sz="1900" b="1" dirty="0"/>
                        <a:t>：掘進長はトンネル計画高より</a:t>
                      </a:r>
                      <a:r>
                        <a:rPr kumimoji="1" lang="en-US" altLang="ja-JP" sz="1900" b="1" dirty="0"/>
                        <a:t>3</a:t>
                      </a:r>
                      <a:r>
                        <a:rPr kumimoji="1" lang="ja-JP" altLang="en-US" sz="1900" b="1" dirty="0"/>
                        <a:t>～</a:t>
                      </a:r>
                      <a:r>
                        <a:rPr kumimoji="1" lang="en-US" altLang="ja-JP" sz="1900" b="1" dirty="0"/>
                        <a:t>5m</a:t>
                      </a:r>
                      <a:r>
                        <a:rPr kumimoji="1" lang="ja-JP" altLang="en-US" sz="1900" b="1" dirty="0"/>
                        <a:t>深くする　</a:t>
                      </a:r>
                      <a:endParaRPr kumimoji="1" lang="en-US" altLang="ja-JP" sz="1900" b="1" dirty="0"/>
                    </a:p>
                    <a:p>
                      <a:r>
                        <a:rPr kumimoji="1" lang="ja-JP" altLang="en-US" sz="1900" b="1" dirty="0"/>
                        <a:t>　鉛直ボーリング</a:t>
                      </a:r>
                      <a:r>
                        <a:rPr kumimoji="1" lang="ja-JP" altLang="en-US" sz="1900" b="1" dirty="0">
                          <a:sym typeface="Wingdings" panose="05000000000000000000" pitchFamily="2" charset="2"/>
                        </a:rPr>
                        <a:t>：坑口＋中間部：各坑口では</a:t>
                      </a:r>
                      <a:r>
                        <a:rPr kumimoji="1" lang="en-US" altLang="ja-JP" sz="1900" b="1" dirty="0">
                          <a:sym typeface="Wingdings" panose="05000000000000000000" pitchFamily="2" charset="2"/>
                        </a:rPr>
                        <a:t>1</a:t>
                      </a:r>
                      <a:r>
                        <a:rPr kumimoji="1" lang="ja-JP" altLang="en-US" sz="1900" b="1" dirty="0">
                          <a:sym typeface="Wingdings" panose="05000000000000000000" pitchFamily="2" charset="2"/>
                        </a:rPr>
                        <a:t>～</a:t>
                      </a:r>
                      <a:r>
                        <a:rPr kumimoji="1" lang="en-US" altLang="ja-JP" sz="1900" b="1" dirty="0">
                          <a:sym typeface="Wingdings" panose="05000000000000000000" pitchFamily="2" charset="2"/>
                        </a:rPr>
                        <a:t>2</a:t>
                      </a:r>
                      <a:r>
                        <a:rPr kumimoji="1" lang="ja-JP" altLang="en-US" sz="1900" b="1" dirty="0">
                          <a:sym typeface="Wingdings" panose="05000000000000000000" pitchFamily="2" charset="2"/>
                        </a:rPr>
                        <a:t>本、支持地盤を確認する深度</a:t>
                      </a:r>
                      <a:endParaRPr kumimoji="1" lang="en-US" altLang="ja-JP" sz="1900" b="1" dirty="0"/>
                    </a:p>
                    <a:p>
                      <a:r>
                        <a:rPr kumimoji="1" lang="ja-JP" altLang="en-US" sz="1900" b="1" dirty="0"/>
                        <a:t>　水平ボーリング：各坑口</a:t>
                      </a:r>
                      <a:r>
                        <a:rPr kumimoji="1" lang="en-US" altLang="ja-JP" sz="1900" b="1" dirty="0"/>
                        <a:t>1</a:t>
                      </a:r>
                      <a:r>
                        <a:rPr kumimoji="1" lang="ja-JP" altLang="en-US" sz="1900" b="1" dirty="0"/>
                        <a:t>本、掘進長は</a:t>
                      </a:r>
                      <a:r>
                        <a:rPr kumimoji="1" lang="en-US" altLang="ja-JP" sz="1900" b="1" dirty="0"/>
                        <a:t>100</a:t>
                      </a:r>
                      <a:r>
                        <a:rPr kumimoji="1" lang="ja-JP" altLang="en-US" sz="1900" b="1" dirty="0"/>
                        <a:t>～</a:t>
                      </a:r>
                      <a:r>
                        <a:rPr kumimoji="1" lang="en-US" altLang="ja-JP" sz="1900" b="1" dirty="0"/>
                        <a:t>200m</a:t>
                      </a:r>
                      <a:r>
                        <a:rPr kumimoji="1" lang="ja-JP" altLang="en-US" sz="1900" b="1" dirty="0"/>
                        <a:t>程度</a:t>
                      </a:r>
                      <a:r>
                        <a:rPr kumimoji="1" lang="en-US" altLang="ja-JP" sz="1900" b="1" dirty="0"/>
                        <a:t>/</a:t>
                      </a:r>
                      <a:r>
                        <a:rPr kumimoji="1" lang="ja-JP" altLang="en-US" sz="1900" b="1" dirty="0"/>
                        <a:t>孔が効率的。硬岩地山確認が望ましい</a:t>
                      </a:r>
                      <a:endParaRPr kumimoji="1" lang="en-US" altLang="ja-JP" sz="1900" b="1" dirty="0"/>
                    </a:p>
                    <a:p>
                      <a:r>
                        <a:rPr kumimoji="1" lang="ja-JP" altLang="en-US" sz="1900" b="1" dirty="0">
                          <a:solidFill>
                            <a:srgbClr val="FF0000"/>
                          </a:solidFill>
                        </a:rPr>
                        <a:t>●湧水圧試験</a:t>
                      </a:r>
                      <a:r>
                        <a:rPr kumimoji="1" lang="ja-JP" altLang="en-US" sz="1900" b="1" dirty="0"/>
                        <a:t>：中間部で実施。計画区間の透水性の把握が目的</a:t>
                      </a:r>
                      <a:endParaRPr kumimoji="1" lang="en-US" altLang="ja-JP" sz="1900" b="1" dirty="0"/>
                    </a:p>
                    <a:p>
                      <a:r>
                        <a:rPr kumimoji="1" lang="ja-JP" altLang="en-US" sz="1900" b="1" dirty="0">
                          <a:solidFill>
                            <a:srgbClr val="FF0000"/>
                          </a:solidFill>
                        </a:rPr>
                        <a:t>●岩石試験</a:t>
                      </a:r>
                      <a:r>
                        <a:rPr kumimoji="1" lang="ja-JP" altLang="en-US" sz="1900" b="1" dirty="0"/>
                        <a:t>：一軸圧縮試験、超音波速度測定など。試験コアは、計画高付近のものもしくは坑内に現れる可能性のある岩石</a:t>
                      </a:r>
                    </a:p>
                  </a:txBody>
                  <a:tcPr/>
                </a:tc>
                <a:extLst>
                  <a:ext uri="{0D108BD9-81ED-4DB2-BD59-A6C34878D82A}">
                    <a16:rowId xmlns:a16="http://schemas.microsoft.com/office/drawing/2014/main" val="2886583672"/>
                  </a:ext>
                </a:extLst>
              </a:tr>
            </a:tbl>
          </a:graphicData>
        </a:graphic>
      </p:graphicFrame>
    </p:spTree>
    <p:extLst>
      <p:ext uri="{BB962C8B-B14F-4D97-AF65-F5344CB8AC3E}">
        <p14:creationId xmlns:p14="http://schemas.microsoft.com/office/powerpoint/2010/main" val="107817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129143"/>
          </a:xfrm>
        </p:spPr>
        <p:txBody>
          <a:bodyPr>
            <a:noAutofit/>
          </a:bodyPr>
          <a:lstStyle/>
          <a:p>
            <a:r>
              <a:rPr kumimoji="1" lang="ja-JP" altLang="en-US" sz="3600" dirty="0"/>
              <a:t>山岳トンネルの地質調査</a:t>
            </a:r>
            <a:br>
              <a:rPr kumimoji="1" lang="en-US" altLang="ja-JP" sz="3600" dirty="0"/>
            </a:br>
            <a:r>
              <a:rPr kumimoji="1" lang="ja-JP" altLang="en-US" sz="3600" dirty="0"/>
              <a:t>トンネル掘削における地山の分類</a:t>
            </a:r>
            <a:r>
              <a:rPr lang="ja-JP" altLang="en-US" sz="3600" dirty="0"/>
              <a:t>・区分</a:t>
            </a:r>
            <a:endParaRPr kumimoji="1" lang="ja-JP" altLang="en-US" sz="3600" dirty="0"/>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表 7">
            <a:extLst>
              <a:ext uri="{FF2B5EF4-FFF2-40B4-BE49-F238E27FC236}">
                <a16:creationId xmlns:a16="http://schemas.microsoft.com/office/drawing/2014/main" id="{285A6A62-FC0C-3C1E-0BEA-DE652C63E58A}"/>
              </a:ext>
            </a:extLst>
          </p:cNvPr>
          <p:cNvGraphicFramePr>
            <a:graphicFrameLocks noGrp="1"/>
          </p:cNvGraphicFramePr>
          <p:nvPr>
            <p:ph idx="1"/>
            <p:extLst>
              <p:ext uri="{D42A27DB-BD31-4B8C-83A1-F6EECF244321}">
                <p14:modId xmlns:p14="http://schemas.microsoft.com/office/powerpoint/2010/main" val="3012172335"/>
              </p:ext>
            </p:extLst>
          </p:nvPr>
        </p:nvGraphicFramePr>
        <p:xfrm>
          <a:off x="402771" y="1172485"/>
          <a:ext cx="11386458" cy="5120640"/>
        </p:xfrm>
        <a:graphic>
          <a:graphicData uri="http://schemas.openxmlformats.org/drawingml/2006/table">
            <a:tbl>
              <a:tblPr firstRow="1" bandRow="1">
                <a:tableStyleId>{5C22544A-7EE6-4342-B048-85BDC9FD1C3A}</a:tableStyleId>
              </a:tblPr>
              <a:tblGrid>
                <a:gridCol w="1521032">
                  <a:extLst>
                    <a:ext uri="{9D8B030D-6E8A-4147-A177-3AD203B41FA5}">
                      <a16:colId xmlns:a16="http://schemas.microsoft.com/office/drawing/2014/main" val="3797301225"/>
                    </a:ext>
                  </a:extLst>
                </a:gridCol>
                <a:gridCol w="5902036">
                  <a:extLst>
                    <a:ext uri="{9D8B030D-6E8A-4147-A177-3AD203B41FA5}">
                      <a16:colId xmlns:a16="http://schemas.microsoft.com/office/drawing/2014/main" val="3778932981"/>
                    </a:ext>
                  </a:extLst>
                </a:gridCol>
                <a:gridCol w="3963390">
                  <a:extLst>
                    <a:ext uri="{9D8B030D-6E8A-4147-A177-3AD203B41FA5}">
                      <a16:colId xmlns:a16="http://schemas.microsoft.com/office/drawing/2014/main" val="1166903125"/>
                    </a:ext>
                  </a:extLst>
                </a:gridCol>
              </a:tblGrid>
              <a:tr h="370840">
                <a:tc>
                  <a:txBody>
                    <a:bodyPr/>
                    <a:lstStyle/>
                    <a:p>
                      <a:pPr algn="ctr"/>
                      <a:r>
                        <a:rPr kumimoji="1" lang="ja-JP" altLang="en-US" sz="2400" b="1" dirty="0"/>
                        <a:t>地山区分</a:t>
                      </a:r>
                    </a:p>
                  </a:txBody>
                  <a:tcPr anchor="ctr"/>
                </a:tc>
                <a:tc>
                  <a:txBody>
                    <a:bodyPr/>
                    <a:lstStyle/>
                    <a:p>
                      <a:pPr algn="ctr"/>
                      <a:r>
                        <a:rPr kumimoji="1" lang="ja-JP" altLang="en-US" sz="2400" b="1" dirty="0"/>
                        <a:t>構成地質</a:t>
                      </a:r>
                    </a:p>
                  </a:txBody>
                  <a:tcPr anchor="ctr"/>
                </a:tc>
                <a:tc>
                  <a:txBody>
                    <a:bodyPr/>
                    <a:lstStyle/>
                    <a:p>
                      <a:pPr algn="ctr"/>
                      <a:r>
                        <a:rPr kumimoji="1" lang="ja-JP" altLang="en-US" sz="2400" b="1" dirty="0"/>
                        <a:t>性状・性質</a:t>
                      </a:r>
                    </a:p>
                  </a:txBody>
                  <a:tcPr anchor="ctr"/>
                </a:tc>
                <a:extLst>
                  <a:ext uri="{0D108BD9-81ED-4DB2-BD59-A6C34878D82A}">
                    <a16:rowId xmlns:a16="http://schemas.microsoft.com/office/drawing/2014/main" val="79969986"/>
                  </a:ext>
                </a:extLst>
              </a:tr>
              <a:tr h="370840">
                <a:tc>
                  <a:txBody>
                    <a:bodyPr/>
                    <a:lstStyle/>
                    <a:p>
                      <a:r>
                        <a:rPr kumimoji="1" lang="ja-JP" altLang="en-US" sz="2400" b="1" dirty="0"/>
                        <a:t>硬岩地山</a:t>
                      </a:r>
                    </a:p>
                  </a:txBody>
                  <a:tcPr anchor="ctr"/>
                </a:tc>
                <a:tc>
                  <a:txBody>
                    <a:bodyPr/>
                    <a:lstStyle/>
                    <a:p>
                      <a:r>
                        <a:rPr kumimoji="1" lang="ja-JP" altLang="en-US" sz="2400" b="1" dirty="0"/>
                        <a:t>古生代・中生代・古第三紀の堆積岩、火成岩、変成岩、新第三紀の溶岩・高溶結凝灰岩など硬質の岩石で構成された地山</a:t>
                      </a:r>
                    </a:p>
                  </a:txBody>
                  <a:tcPr anchor="ctr"/>
                </a:tc>
                <a:tc>
                  <a:txBody>
                    <a:bodyPr/>
                    <a:lstStyle/>
                    <a:p>
                      <a:r>
                        <a:rPr kumimoji="1" lang="ja-JP" altLang="en-US" sz="2400" b="1" dirty="0"/>
                        <a:t>岩石の一軸圧縮強さ約</a:t>
                      </a:r>
                      <a:r>
                        <a:rPr kumimoji="1" lang="en-US" altLang="ja-JP" sz="2400" b="1" dirty="0"/>
                        <a:t>20MN/</a:t>
                      </a:r>
                      <a:r>
                        <a:rPr kumimoji="1" lang="ja-JP" altLang="en-US" sz="2400" b="1" dirty="0"/>
                        <a:t>㎡。岩盤の性質は割れ目などの不連続面により大きく左右される</a:t>
                      </a:r>
                    </a:p>
                  </a:txBody>
                  <a:tcPr anchor="ctr"/>
                </a:tc>
                <a:extLst>
                  <a:ext uri="{0D108BD9-81ED-4DB2-BD59-A6C34878D82A}">
                    <a16:rowId xmlns:a16="http://schemas.microsoft.com/office/drawing/2014/main" val="4285909962"/>
                  </a:ext>
                </a:extLst>
              </a:tr>
              <a:tr h="370840">
                <a:tc>
                  <a:txBody>
                    <a:bodyPr/>
                    <a:lstStyle/>
                    <a:p>
                      <a:r>
                        <a:rPr kumimoji="1" lang="ja-JP" altLang="en-US" sz="2400" b="1" dirty="0"/>
                        <a:t>軟岩地山</a:t>
                      </a:r>
                    </a:p>
                  </a:txBody>
                  <a:tcPr anchor="ctr"/>
                </a:tc>
                <a:tc>
                  <a:txBody>
                    <a:bodyPr/>
                    <a:lstStyle/>
                    <a:p>
                      <a:r>
                        <a:rPr kumimoji="1" lang="ja-JP" altLang="en-US" sz="2400" b="1" dirty="0"/>
                        <a:t>新第三紀の堆積岩（第四紀初期の堆積岩を含む）、固結度の低い火山砕屑岩、硬岩が風化・変質した軟質な岩石で構成された地山</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a:t>岩石の一軸圧縮強さ</a:t>
                      </a:r>
                      <a:r>
                        <a:rPr kumimoji="1" lang="en-US" altLang="ja-JP" sz="2400" b="1" dirty="0"/>
                        <a:t>0.5</a:t>
                      </a:r>
                      <a:r>
                        <a:rPr kumimoji="1" lang="ja-JP" altLang="en-US" sz="2400" b="1" dirty="0"/>
                        <a:t>～</a:t>
                      </a:r>
                      <a:r>
                        <a:rPr kumimoji="1" lang="en-US" altLang="ja-JP" sz="2400" b="1" dirty="0"/>
                        <a:t>20MN/</a:t>
                      </a:r>
                      <a:r>
                        <a:rPr kumimoji="1" lang="ja-JP" altLang="en-US" sz="2400" b="1" dirty="0"/>
                        <a:t>㎡。岩盤の性質は不連続面が少ないので、岩石に物性に左右されやすい</a:t>
                      </a:r>
                    </a:p>
                  </a:txBody>
                  <a:tcPr anchor="ctr"/>
                </a:tc>
                <a:extLst>
                  <a:ext uri="{0D108BD9-81ED-4DB2-BD59-A6C34878D82A}">
                    <a16:rowId xmlns:a16="http://schemas.microsoft.com/office/drawing/2014/main" val="874300061"/>
                  </a:ext>
                </a:extLst>
              </a:tr>
              <a:tr h="370840">
                <a:tc>
                  <a:txBody>
                    <a:bodyPr/>
                    <a:lstStyle/>
                    <a:p>
                      <a:r>
                        <a:rPr kumimoji="1" lang="ja-JP" altLang="en-US" sz="2400" b="1" dirty="0"/>
                        <a:t>土砂地山</a:t>
                      </a:r>
                    </a:p>
                  </a:txBody>
                  <a:tcPr anchor="ctr"/>
                </a:tc>
                <a:tc>
                  <a:txBody>
                    <a:bodyPr/>
                    <a:lstStyle/>
                    <a:p>
                      <a:r>
                        <a:rPr kumimoji="1" lang="ja-JP" altLang="en-US" sz="2400" b="1" dirty="0"/>
                        <a:t>第四紀の堆積岩、未固結の火山砕屑物、岩石の強風化部や脆弱部など軟質化した固結度のかなり低い岩石で構成された地山</a:t>
                      </a:r>
                    </a:p>
                  </a:txBody>
                  <a:tcPr anchor="ctr"/>
                </a:tc>
                <a:tc>
                  <a:txBody>
                    <a:bodyPr/>
                    <a:lstStyle/>
                    <a:p>
                      <a:r>
                        <a:rPr kumimoji="1" lang="ja-JP" altLang="en-US" sz="2400" b="1" dirty="0"/>
                        <a:t>大きな変形特性を有し、水を伴う場合、切羽の自立性低下が予想される</a:t>
                      </a:r>
                    </a:p>
                  </a:txBody>
                  <a:tcPr anchor="ctr"/>
                </a:tc>
                <a:extLst>
                  <a:ext uri="{0D108BD9-81ED-4DB2-BD59-A6C34878D82A}">
                    <a16:rowId xmlns:a16="http://schemas.microsoft.com/office/drawing/2014/main" val="133738692"/>
                  </a:ext>
                </a:extLst>
              </a:tr>
            </a:tbl>
          </a:graphicData>
        </a:graphic>
      </p:graphicFrame>
    </p:spTree>
    <p:extLst>
      <p:ext uri="{BB962C8B-B14F-4D97-AF65-F5344CB8AC3E}">
        <p14:creationId xmlns:p14="http://schemas.microsoft.com/office/powerpoint/2010/main" val="38871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129143"/>
          </a:xfrm>
        </p:spPr>
        <p:txBody>
          <a:bodyPr>
            <a:noAutofit/>
          </a:bodyPr>
          <a:lstStyle/>
          <a:p>
            <a:r>
              <a:rPr kumimoji="1" lang="ja-JP" altLang="en-US" sz="3600" dirty="0"/>
              <a:t>山岳トンネルの地質調査</a:t>
            </a:r>
            <a:br>
              <a:rPr kumimoji="1" lang="en-US" altLang="ja-JP" sz="3600" dirty="0"/>
            </a:br>
            <a:r>
              <a:rPr kumimoji="1" lang="ja-JP" altLang="en-US" sz="3600" dirty="0"/>
              <a:t>トンネル掘削上留意すべき特殊な地山条件</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D7AADB83-33E7-C85E-9F33-393E8069F18B}"/>
              </a:ext>
            </a:extLst>
          </p:cNvPr>
          <p:cNvGraphicFramePr>
            <a:graphicFrameLocks noGrp="1"/>
          </p:cNvGraphicFramePr>
          <p:nvPr>
            <p:ph idx="1"/>
            <p:extLst>
              <p:ext uri="{D42A27DB-BD31-4B8C-83A1-F6EECF244321}">
                <p14:modId xmlns:p14="http://schemas.microsoft.com/office/powerpoint/2010/main" val="645551615"/>
              </p:ext>
            </p:extLst>
          </p:nvPr>
        </p:nvGraphicFramePr>
        <p:xfrm>
          <a:off x="402771" y="1196242"/>
          <a:ext cx="11386458" cy="5130800"/>
        </p:xfrm>
        <a:graphic>
          <a:graphicData uri="http://schemas.openxmlformats.org/drawingml/2006/table">
            <a:tbl>
              <a:tblPr firstRow="1" bandRow="1">
                <a:tableStyleId>{5C22544A-7EE6-4342-B048-85BDC9FD1C3A}</a:tableStyleId>
              </a:tblPr>
              <a:tblGrid>
                <a:gridCol w="3385458">
                  <a:extLst>
                    <a:ext uri="{9D8B030D-6E8A-4147-A177-3AD203B41FA5}">
                      <a16:colId xmlns:a16="http://schemas.microsoft.com/office/drawing/2014/main" val="915692189"/>
                    </a:ext>
                  </a:extLst>
                </a:gridCol>
                <a:gridCol w="3883231">
                  <a:extLst>
                    <a:ext uri="{9D8B030D-6E8A-4147-A177-3AD203B41FA5}">
                      <a16:colId xmlns:a16="http://schemas.microsoft.com/office/drawing/2014/main" val="2744333534"/>
                    </a:ext>
                  </a:extLst>
                </a:gridCol>
                <a:gridCol w="4117769">
                  <a:extLst>
                    <a:ext uri="{9D8B030D-6E8A-4147-A177-3AD203B41FA5}">
                      <a16:colId xmlns:a16="http://schemas.microsoft.com/office/drawing/2014/main" val="1906259846"/>
                    </a:ext>
                  </a:extLst>
                </a:gridCol>
              </a:tblGrid>
              <a:tr h="370840">
                <a:tc>
                  <a:txBody>
                    <a:bodyPr/>
                    <a:lstStyle/>
                    <a:p>
                      <a:pPr algn="ctr"/>
                      <a:r>
                        <a:rPr kumimoji="1" lang="ja-JP" altLang="en-US" b="1" dirty="0"/>
                        <a:t>地山条件</a:t>
                      </a:r>
                    </a:p>
                  </a:txBody>
                  <a:tcPr anchor="ctr"/>
                </a:tc>
                <a:tc>
                  <a:txBody>
                    <a:bodyPr/>
                    <a:lstStyle/>
                    <a:p>
                      <a:pPr algn="ctr"/>
                      <a:r>
                        <a:rPr kumimoji="1" lang="ja-JP" altLang="en-US" b="1" dirty="0"/>
                        <a:t>問題となる現象</a:t>
                      </a:r>
                    </a:p>
                  </a:txBody>
                  <a:tcPr anchor="ctr"/>
                </a:tc>
                <a:tc>
                  <a:txBody>
                    <a:bodyPr/>
                    <a:lstStyle/>
                    <a:p>
                      <a:pPr algn="ctr"/>
                      <a:r>
                        <a:rPr kumimoji="1" lang="ja-JP" altLang="en-US" b="1" dirty="0"/>
                        <a:t>取得すべき情報</a:t>
                      </a:r>
                    </a:p>
                  </a:txBody>
                  <a:tcPr anchor="ctr"/>
                </a:tc>
                <a:extLst>
                  <a:ext uri="{0D108BD9-81ED-4DB2-BD59-A6C34878D82A}">
                    <a16:rowId xmlns:a16="http://schemas.microsoft.com/office/drawing/2014/main" val="195149384"/>
                  </a:ext>
                </a:extLst>
              </a:tr>
              <a:tr h="370840">
                <a:tc>
                  <a:txBody>
                    <a:bodyPr/>
                    <a:lstStyle/>
                    <a:p>
                      <a:r>
                        <a:rPr kumimoji="1" lang="ja-JP" altLang="en-US" b="1" dirty="0"/>
                        <a:t>地すべりなどの移動性地山および斜面災害が予想される地山</a:t>
                      </a:r>
                    </a:p>
                  </a:txBody>
                  <a:tcPr anchor="ctr"/>
                </a:tc>
                <a:tc>
                  <a:txBody>
                    <a:bodyPr/>
                    <a:lstStyle/>
                    <a:p>
                      <a:r>
                        <a:rPr kumimoji="1" lang="ja-JP" altLang="en-US" b="1" dirty="0"/>
                        <a:t>地山移動に伴う土圧増大と偏圧、斜面崩壊、地すべり、岩盤崩壊</a:t>
                      </a:r>
                    </a:p>
                  </a:txBody>
                  <a:tcPr anchor="ctr"/>
                </a:tc>
                <a:tc>
                  <a:txBody>
                    <a:bodyPr/>
                    <a:lstStyle/>
                    <a:p>
                      <a:r>
                        <a:rPr kumimoji="1" lang="ja-JP" altLang="en-US" b="1" dirty="0"/>
                        <a:t>地形、地質構造、力学特性、地下水位</a:t>
                      </a:r>
                    </a:p>
                  </a:txBody>
                  <a:tcPr anchor="ctr"/>
                </a:tc>
                <a:extLst>
                  <a:ext uri="{0D108BD9-81ED-4DB2-BD59-A6C34878D82A}">
                    <a16:rowId xmlns:a16="http://schemas.microsoft.com/office/drawing/2014/main" val="2586475906"/>
                  </a:ext>
                </a:extLst>
              </a:tr>
              <a:tr h="370840">
                <a:tc>
                  <a:txBody>
                    <a:bodyPr/>
                    <a:lstStyle/>
                    <a:p>
                      <a:r>
                        <a:rPr kumimoji="1" lang="ja-JP" altLang="en-US" b="1" dirty="0"/>
                        <a:t>断層破砕帯、褶曲じょう乱帯</a:t>
                      </a:r>
                    </a:p>
                  </a:txBody>
                  <a:tcPr anchor="ctr"/>
                </a:tc>
                <a:tc>
                  <a:txBody>
                    <a:bodyPr/>
                    <a:lstStyle/>
                    <a:p>
                      <a:r>
                        <a:rPr kumimoji="1" lang="ja-JP" altLang="en-US" b="1" dirty="0"/>
                        <a:t>切羽の崩壊、突発性湧水、湧水に伴う地表部渇水</a:t>
                      </a:r>
                    </a:p>
                  </a:txBody>
                  <a:tcPr anchor="ctr"/>
                </a:tc>
                <a:tc>
                  <a:txBody>
                    <a:bodyPr/>
                    <a:lstStyle/>
                    <a:p>
                      <a:r>
                        <a:rPr kumimoji="1" lang="ja-JP" altLang="en-US" b="1" dirty="0"/>
                        <a:t>力学強度、弾性波速度、地山強度比、地下水位、破砕帯などの分布</a:t>
                      </a:r>
                    </a:p>
                  </a:txBody>
                  <a:tcPr anchor="ctr"/>
                </a:tc>
                <a:extLst>
                  <a:ext uri="{0D108BD9-81ED-4DB2-BD59-A6C34878D82A}">
                    <a16:rowId xmlns:a16="http://schemas.microsoft.com/office/drawing/2014/main" val="2178886503"/>
                  </a:ext>
                </a:extLst>
              </a:tr>
              <a:tr h="370840">
                <a:tc>
                  <a:txBody>
                    <a:bodyPr/>
                    <a:lstStyle/>
                    <a:p>
                      <a:r>
                        <a:rPr kumimoji="1" lang="ja-JP" altLang="en-US" b="1" dirty="0"/>
                        <a:t>未固結地山</a:t>
                      </a:r>
                    </a:p>
                  </a:txBody>
                  <a:tcPr anchor="ctr"/>
                </a:tc>
                <a:tc>
                  <a:txBody>
                    <a:bodyPr/>
                    <a:lstStyle/>
                    <a:p>
                      <a:r>
                        <a:rPr kumimoji="1" lang="ja-JP" altLang="en-US" b="1" dirty="0"/>
                        <a:t>切羽の崩壊、トンネル底盤の脆弱化、地山の流出、地山流出の伴う地表陥没、地表部渇水</a:t>
                      </a:r>
                    </a:p>
                  </a:txBody>
                  <a:tcPr anchor="ctr"/>
                </a:tc>
                <a:tc>
                  <a:txBody>
                    <a:bodyPr/>
                    <a:lstStyle/>
                    <a:p>
                      <a:r>
                        <a:rPr kumimoji="1" lang="ja-JP" altLang="en-US" b="1" dirty="0"/>
                        <a:t>力学特性、相対密度、粒度分布、地下水位、水圧、透水係数、力学的強度</a:t>
                      </a:r>
                    </a:p>
                  </a:txBody>
                  <a:tcPr anchor="ctr"/>
                </a:tc>
                <a:extLst>
                  <a:ext uri="{0D108BD9-81ED-4DB2-BD59-A6C34878D82A}">
                    <a16:rowId xmlns:a16="http://schemas.microsoft.com/office/drawing/2014/main" val="2846144333"/>
                  </a:ext>
                </a:extLst>
              </a:tr>
              <a:tr h="370840">
                <a:tc>
                  <a:txBody>
                    <a:bodyPr/>
                    <a:lstStyle/>
                    <a:p>
                      <a:r>
                        <a:rPr kumimoji="1" lang="ja-JP" altLang="en-US" b="1" dirty="0"/>
                        <a:t>膨張性地山</a:t>
                      </a:r>
                    </a:p>
                  </a:txBody>
                  <a:tcPr anchor="ctr"/>
                </a:tc>
                <a:tc>
                  <a:txBody>
                    <a:bodyPr/>
                    <a:lstStyle/>
                    <a:p>
                      <a:r>
                        <a:rPr kumimoji="1" lang="ja-JP" altLang="en-US" b="1" dirty="0"/>
                        <a:t>支保工や覆工への強大な土圧、坑壁の押し出しによる内宮断面の縮小</a:t>
                      </a:r>
                    </a:p>
                  </a:txBody>
                  <a:tcPr anchor="ctr"/>
                </a:tc>
                <a:tc>
                  <a:txBody>
                    <a:bodyPr/>
                    <a:lstStyle/>
                    <a:p>
                      <a:r>
                        <a:rPr kumimoji="1" lang="ja-JP" altLang="en-US" b="1" dirty="0"/>
                        <a:t>力学強度、地山強度比、スメクタイト含有量、自然含水比、浸水崩壊度</a:t>
                      </a:r>
                    </a:p>
                  </a:txBody>
                  <a:tcPr anchor="ctr"/>
                </a:tc>
                <a:extLst>
                  <a:ext uri="{0D108BD9-81ED-4DB2-BD59-A6C34878D82A}">
                    <a16:rowId xmlns:a16="http://schemas.microsoft.com/office/drawing/2014/main" val="2097581034"/>
                  </a:ext>
                </a:extLst>
              </a:tr>
              <a:tr h="370840">
                <a:tc>
                  <a:txBody>
                    <a:bodyPr/>
                    <a:lstStyle/>
                    <a:p>
                      <a:r>
                        <a:rPr kumimoji="1" lang="ja-JP" altLang="en-US" b="1" dirty="0"/>
                        <a:t>山はねが予想される地山</a:t>
                      </a:r>
                    </a:p>
                  </a:txBody>
                  <a:tcPr anchor="ctr"/>
                </a:tc>
                <a:tc>
                  <a:txBody>
                    <a:bodyPr/>
                    <a:lstStyle/>
                    <a:p>
                      <a:r>
                        <a:rPr kumimoji="1" lang="ja-JP" altLang="en-US" b="1" dirty="0"/>
                        <a:t>切羽の崩壊</a:t>
                      </a:r>
                    </a:p>
                  </a:txBody>
                  <a:tcPr anchor="ctr"/>
                </a:tc>
                <a:tc>
                  <a:txBody>
                    <a:bodyPr/>
                    <a:lstStyle/>
                    <a:p>
                      <a:r>
                        <a:rPr kumimoji="1" lang="ja-JP" altLang="en-US" b="1" dirty="0"/>
                        <a:t>力学強度、ぜい弱度、</a:t>
                      </a:r>
                      <a:r>
                        <a:rPr kumimoji="1" lang="en-US" altLang="ja-JP" b="1" dirty="0"/>
                        <a:t>AE</a:t>
                      </a:r>
                      <a:endParaRPr kumimoji="1" lang="ja-JP" altLang="en-US" b="1" dirty="0"/>
                    </a:p>
                  </a:txBody>
                  <a:tcPr anchor="ctr"/>
                </a:tc>
                <a:extLst>
                  <a:ext uri="{0D108BD9-81ED-4DB2-BD59-A6C34878D82A}">
                    <a16:rowId xmlns:a16="http://schemas.microsoft.com/office/drawing/2014/main" val="3646774928"/>
                  </a:ext>
                </a:extLst>
              </a:tr>
              <a:tr h="370840">
                <a:tc>
                  <a:txBody>
                    <a:bodyPr/>
                    <a:lstStyle/>
                    <a:p>
                      <a:r>
                        <a:rPr kumimoji="1" lang="ja-JP" altLang="en-US" b="1" dirty="0"/>
                        <a:t>高い地熱、温泉、有毒ガス、重金属などがある場合</a:t>
                      </a:r>
                    </a:p>
                  </a:txBody>
                  <a:tcPr anchor="ctr"/>
                </a:tc>
                <a:tc>
                  <a:txBody>
                    <a:bodyPr/>
                    <a:lstStyle/>
                    <a:p>
                      <a:r>
                        <a:rPr kumimoji="1" lang="ja-JP" altLang="en-US" b="1" dirty="0"/>
                        <a:t>高圧熱水、有毒ガス発生、重金属の溶出、酸性水の発生</a:t>
                      </a:r>
                    </a:p>
                  </a:txBody>
                  <a:tcPr anchor="ctr"/>
                </a:tc>
                <a:tc>
                  <a:txBody>
                    <a:bodyPr/>
                    <a:lstStyle/>
                    <a:p>
                      <a:r>
                        <a:rPr kumimoji="1" lang="ja-JP" altLang="en-US" b="1" dirty="0"/>
                        <a:t>温度、ガス濃度、酸素濃度、重金属含有量、</a:t>
                      </a:r>
                      <a:r>
                        <a:rPr kumimoji="1" lang="en-US" altLang="ja-JP" b="1" dirty="0"/>
                        <a:t>pH</a:t>
                      </a:r>
                      <a:endParaRPr kumimoji="1" lang="ja-JP" altLang="en-US" b="1" dirty="0"/>
                    </a:p>
                  </a:txBody>
                  <a:tcPr anchor="ctr"/>
                </a:tc>
                <a:extLst>
                  <a:ext uri="{0D108BD9-81ED-4DB2-BD59-A6C34878D82A}">
                    <a16:rowId xmlns:a16="http://schemas.microsoft.com/office/drawing/2014/main" val="612046868"/>
                  </a:ext>
                </a:extLst>
              </a:tr>
              <a:tr h="370840">
                <a:tc>
                  <a:txBody>
                    <a:bodyPr/>
                    <a:lstStyle/>
                    <a:p>
                      <a:r>
                        <a:rPr kumimoji="1" lang="ja-JP" altLang="en-US" b="1" dirty="0"/>
                        <a:t>高い水圧の大量湧水の発生が予想される地山</a:t>
                      </a:r>
                    </a:p>
                  </a:txBody>
                  <a:tcPr anchor="ctr"/>
                </a:tc>
                <a:tc>
                  <a:txBody>
                    <a:bodyPr/>
                    <a:lstStyle/>
                    <a:p>
                      <a:r>
                        <a:rPr kumimoji="1" lang="ja-JP" altLang="en-US" b="1" dirty="0"/>
                        <a:t>突発湧水、地山の脆弱性に伴う土圧の増大と偏圧、切羽の崩壊、湧水、水質汚濁</a:t>
                      </a:r>
                    </a:p>
                  </a:txBody>
                  <a:tcPr anchor="ctr"/>
                </a:tc>
                <a:tc>
                  <a:txBody>
                    <a:bodyPr/>
                    <a:lstStyle/>
                    <a:p>
                      <a:r>
                        <a:rPr kumimoji="1" lang="ja-JP" altLang="en-US" b="1" dirty="0"/>
                        <a:t>地下水位、湧水量、湧水圧</a:t>
                      </a:r>
                      <a:endParaRPr kumimoji="1" lang="en-US" altLang="ja-JP" b="1" dirty="0"/>
                    </a:p>
                  </a:txBody>
                  <a:tcPr anchor="ctr"/>
                </a:tc>
                <a:extLst>
                  <a:ext uri="{0D108BD9-81ED-4DB2-BD59-A6C34878D82A}">
                    <a16:rowId xmlns:a16="http://schemas.microsoft.com/office/drawing/2014/main" val="3643038094"/>
                  </a:ext>
                </a:extLst>
              </a:tr>
            </a:tbl>
          </a:graphicData>
        </a:graphic>
      </p:graphicFrame>
    </p:spTree>
    <p:extLst>
      <p:ext uri="{BB962C8B-B14F-4D97-AF65-F5344CB8AC3E}">
        <p14:creationId xmlns:p14="http://schemas.microsoft.com/office/powerpoint/2010/main" val="2466590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1129143"/>
          </a:xfrm>
        </p:spPr>
        <p:txBody>
          <a:bodyPr>
            <a:noAutofit/>
          </a:bodyPr>
          <a:lstStyle/>
          <a:p>
            <a:r>
              <a:rPr kumimoji="1" lang="ja-JP" altLang="en-US" sz="3600" dirty="0"/>
              <a:t>山岳トンネルの地質調査</a:t>
            </a:r>
            <a:br>
              <a:rPr kumimoji="1" lang="en-US" altLang="ja-JP" sz="3600" dirty="0"/>
            </a:br>
            <a:r>
              <a:rPr kumimoji="1" lang="ja-JP" altLang="en-US" sz="3600" dirty="0"/>
              <a:t>留意すべき設計、施工条件</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表 7">
            <a:extLst>
              <a:ext uri="{FF2B5EF4-FFF2-40B4-BE49-F238E27FC236}">
                <a16:creationId xmlns:a16="http://schemas.microsoft.com/office/drawing/2014/main" id="{A37CC171-ABA5-BC31-8E3A-70415DF35C5A}"/>
              </a:ext>
            </a:extLst>
          </p:cNvPr>
          <p:cNvGraphicFramePr>
            <a:graphicFrameLocks noGrp="1"/>
          </p:cNvGraphicFramePr>
          <p:nvPr>
            <p:ph idx="1"/>
            <p:extLst>
              <p:ext uri="{D42A27DB-BD31-4B8C-83A1-F6EECF244321}">
                <p14:modId xmlns:p14="http://schemas.microsoft.com/office/powerpoint/2010/main" val="2596821168"/>
              </p:ext>
            </p:extLst>
          </p:nvPr>
        </p:nvGraphicFramePr>
        <p:xfrm>
          <a:off x="402771" y="1128174"/>
          <a:ext cx="11386458" cy="5090160"/>
        </p:xfrm>
        <a:graphic>
          <a:graphicData uri="http://schemas.openxmlformats.org/drawingml/2006/table">
            <a:tbl>
              <a:tblPr firstRow="1" bandRow="1">
                <a:tableStyleId>{5C22544A-7EE6-4342-B048-85BDC9FD1C3A}</a:tableStyleId>
              </a:tblPr>
              <a:tblGrid>
                <a:gridCol w="1996045">
                  <a:extLst>
                    <a:ext uri="{9D8B030D-6E8A-4147-A177-3AD203B41FA5}">
                      <a16:colId xmlns:a16="http://schemas.microsoft.com/office/drawing/2014/main" val="2243469329"/>
                    </a:ext>
                  </a:extLst>
                </a:gridCol>
                <a:gridCol w="4821381">
                  <a:extLst>
                    <a:ext uri="{9D8B030D-6E8A-4147-A177-3AD203B41FA5}">
                      <a16:colId xmlns:a16="http://schemas.microsoft.com/office/drawing/2014/main" val="3885442182"/>
                    </a:ext>
                  </a:extLst>
                </a:gridCol>
                <a:gridCol w="4569032">
                  <a:extLst>
                    <a:ext uri="{9D8B030D-6E8A-4147-A177-3AD203B41FA5}">
                      <a16:colId xmlns:a16="http://schemas.microsoft.com/office/drawing/2014/main" val="2217561363"/>
                    </a:ext>
                  </a:extLst>
                </a:gridCol>
              </a:tblGrid>
              <a:tr h="370487">
                <a:tc>
                  <a:txBody>
                    <a:bodyPr/>
                    <a:lstStyle/>
                    <a:p>
                      <a:r>
                        <a:rPr kumimoji="1" lang="ja-JP" altLang="en-US" sz="2000" b="1" dirty="0"/>
                        <a:t>設計・施工条件</a:t>
                      </a:r>
                    </a:p>
                  </a:txBody>
                  <a:tcPr anchor="ctr"/>
                </a:tc>
                <a:tc>
                  <a:txBody>
                    <a:bodyPr/>
                    <a:lstStyle/>
                    <a:p>
                      <a:r>
                        <a:rPr kumimoji="1" lang="ja-JP" altLang="en-US" sz="2000" b="1" dirty="0"/>
                        <a:t>問題となる現象</a:t>
                      </a:r>
                    </a:p>
                  </a:txBody>
                  <a:tcPr anchor="ctr"/>
                </a:tc>
                <a:tc>
                  <a:txBody>
                    <a:bodyPr/>
                    <a:lstStyle/>
                    <a:p>
                      <a:r>
                        <a:rPr kumimoji="1" lang="ja-JP" altLang="en-US" sz="2000" b="1" dirty="0"/>
                        <a:t>取得すべき情報</a:t>
                      </a:r>
                    </a:p>
                  </a:txBody>
                  <a:tcPr anchor="ctr"/>
                </a:tc>
                <a:extLst>
                  <a:ext uri="{0D108BD9-81ED-4DB2-BD59-A6C34878D82A}">
                    <a16:rowId xmlns:a16="http://schemas.microsoft.com/office/drawing/2014/main" val="3570870463"/>
                  </a:ext>
                </a:extLst>
              </a:tr>
              <a:tr h="370487">
                <a:tc>
                  <a:txBody>
                    <a:bodyPr/>
                    <a:lstStyle/>
                    <a:p>
                      <a:r>
                        <a:rPr kumimoji="1" lang="ja-JP" altLang="en-US" sz="2000" b="1" dirty="0"/>
                        <a:t>小さな土被り</a:t>
                      </a:r>
                    </a:p>
                  </a:txBody>
                  <a:tcPr anchor="ctr"/>
                </a:tc>
                <a:tc>
                  <a:txBody>
                    <a:bodyPr/>
                    <a:lstStyle/>
                    <a:p>
                      <a:r>
                        <a:rPr kumimoji="1" lang="ja-JP" altLang="en-US" sz="2000" b="1" dirty="0"/>
                        <a:t>地表面沈下、陥没、偏圧</a:t>
                      </a:r>
                    </a:p>
                  </a:txBody>
                  <a:tcPr anchor="ctr"/>
                </a:tc>
                <a:tc>
                  <a:txBody>
                    <a:bodyPr/>
                    <a:lstStyle/>
                    <a:p>
                      <a:r>
                        <a:rPr kumimoji="1" lang="ja-JP" altLang="en-US" sz="2000" b="1" dirty="0"/>
                        <a:t>地すべり等の地形条件、力学強度、透水性、立地条件</a:t>
                      </a:r>
                    </a:p>
                  </a:txBody>
                  <a:tcPr anchor="ctr"/>
                </a:tc>
                <a:extLst>
                  <a:ext uri="{0D108BD9-81ED-4DB2-BD59-A6C34878D82A}">
                    <a16:rowId xmlns:a16="http://schemas.microsoft.com/office/drawing/2014/main" val="951113023"/>
                  </a:ext>
                </a:extLst>
              </a:tr>
              <a:tr h="370487">
                <a:tc>
                  <a:txBody>
                    <a:bodyPr/>
                    <a:lstStyle/>
                    <a:p>
                      <a:r>
                        <a:rPr kumimoji="1" lang="ja-JP" altLang="en-US" sz="2000" b="1" dirty="0"/>
                        <a:t>都市域を通過する場合</a:t>
                      </a:r>
                      <a:endParaRPr kumimoji="1" lang="en-US" altLang="ja-JP" sz="2000" b="1" dirty="0"/>
                    </a:p>
                  </a:txBody>
                  <a:tcPr anchor="ctr"/>
                </a:tc>
                <a:tc>
                  <a:txBody>
                    <a:bodyPr/>
                    <a:lstStyle/>
                    <a:p>
                      <a:r>
                        <a:rPr kumimoji="1" lang="ja-JP" altLang="en-US" sz="2000" b="1" dirty="0"/>
                        <a:t>地表面沈下、近接構造物の変位と変状、地下水位低下</a:t>
                      </a:r>
                    </a:p>
                  </a:txBody>
                  <a:tcPr anchor="ctr"/>
                </a:tc>
                <a:tc>
                  <a:txBody>
                    <a:bodyPr/>
                    <a:lstStyle/>
                    <a:p>
                      <a:r>
                        <a:rPr kumimoji="1" lang="ja-JP" altLang="en-US" sz="2000" b="1" dirty="0"/>
                        <a:t>力学強度、透水性、立地条件、近接構造物の位置</a:t>
                      </a:r>
                    </a:p>
                  </a:txBody>
                  <a:tcPr anchor="ctr"/>
                </a:tc>
                <a:extLst>
                  <a:ext uri="{0D108BD9-81ED-4DB2-BD59-A6C34878D82A}">
                    <a16:rowId xmlns:a16="http://schemas.microsoft.com/office/drawing/2014/main" val="2339465235"/>
                  </a:ext>
                </a:extLst>
              </a:tr>
              <a:tr h="370487">
                <a:tc>
                  <a:txBody>
                    <a:bodyPr/>
                    <a:lstStyle/>
                    <a:p>
                      <a:r>
                        <a:rPr kumimoji="1" lang="ja-JP" altLang="en-US" sz="2000" b="1" dirty="0"/>
                        <a:t>大深度を通過する場合</a:t>
                      </a:r>
                    </a:p>
                  </a:txBody>
                  <a:tcPr anchor="ctr"/>
                </a:tc>
                <a:tc>
                  <a:txBody>
                    <a:bodyPr/>
                    <a:lstStyle/>
                    <a:p>
                      <a:r>
                        <a:rPr kumimoji="1" lang="ja-JP" altLang="en-US" sz="2000" b="1" dirty="0"/>
                        <a:t>高圧湧水、土圧の増大</a:t>
                      </a:r>
                    </a:p>
                  </a:txBody>
                  <a:tcPr anchor="ctr"/>
                </a:tc>
                <a:tc>
                  <a:txBody>
                    <a:bodyPr/>
                    <a:lstStyle/>
                    <a:p>
                      <a:r>
                        <a:rPr kumimoji="1" lang="ja-JP" altLang="en-US" sz="2000" b="1" dirty="0"/>
                        <a:t>力学特性、透水性、水圧、地下水位</a:t>
                      </a:r>
                    </a:p>
                  </a:txBody>
                  <a:tcPr anchor="ctr"/>
                </a:tc>
                <a:extLst>
                  <a:ext uri="{0D108BD9-81ED-4DB2-BD59-A6C34878D82A}">
                    <a16:rowId xmlns:a16="http://schemas.microsoft.com/office/drawing/2014/main" val="283747348"/>
                  </a:ext>
                </a:extLst>
              </a:tr>
              <a:tr h="370487">
                <a:tc>
                  <a:txBody>
                    <a:bodyPr/>
                    <a:lstStyle/>
                    <a:p>
                      <a:r>
                        <a:rPr kumimoji="1" lang="ja-JP" altLang="en-US" sz="2000" b="1" dirty="0"/>
                        <a:t>水底を通過する場合</a:t>
                      </a:r>
                    </a:p>
                  </a:txBody>
                  <a:tcPr anchor="ctr"/>
                </a:tc>
                <a:tc>
                  <a:txBody>
                    <a:bodyPr/>
                    <a:lstStyle/>
                    <a:p>
                      <a:r>
                        <a:rPr kumimoji="1" lang="ja-JP" altLang="en-US" sz="2000" b="1" dirty="0"/>
                        <a:t>大量湧水</a:t>
                      </a:r>
                    </a:p>
                  </a:txBody>
                  <a:tcPr anchor="ctr"/>
                </a:tc>
                <a:tc>
                  <a:txBody>
                    <a:bodyPr/>
                    <a:lstStyle/>
                    <a:p>
                      <a:r>
                        <a:rPr kumimoji="1" lang="ja-JP" altLang="en-US" sz="2000" b="1" dirty="0"/>
                        <a:t>力学強度、湧水量、透水性、水底の地形</a:t>
                      </a:r>
                    </a:p>
                  </a:txBody>
                  <a:tcPr anchor="ctr"/>
                </a:tc>
                <a:extLst>
                  <a:ext uri="{0D108BD9-81ED-4DB2-BD59-A6C34878D82A}">
                    <a16:rowId xmlns:a16="http://schemas.microsoft.com/office/drawing/2014/main" val="2644309948"/>
                  </a:ext>
                </a:extLst>
              </a:tr>
              <a:tr h="370487">
                <a:tc>
                  <a:txBody>
                    <a:bodyPr/>
                    <a:lstStyle/>
                    <a:p>
                      <a:r>
                        <a:rPr kumimoji="1" lang="ja-JP" altLang="en-US" sz="2000" b="1" dirty="0"/>
                        <a:t>斜坑及び立坑部</a:t>
                      </a:r>
                    </a:p>
                  </a:txBody>
                  <a:tcPr anchor="ctr"/>
                </a:tc>
                <a:tc>
                  <a:txBody>
                    <a:bodyPr/>
                    <a:lstStyle/>
                    <a:p>
                      <a:r>
                        <a:rPr kumimoji="1" lang="ja-JP" altLang="en-US" sz="2000" b="1" dirty="0"/>
                        <a:t>湧水、坑口からの地表水及び土砂の流入</a:t>
                      </a:r>
                    </a:p>
                  </a:txBody>
                  <a:tcPr anchor="ctr"/>
                </a:tc>
                <a:tc>
                  <a:txBody>
                    <a:bodyPr/>
                    <a:lstStyle/>
                    <a:p>
                      <a:r>
                        <a:rPr kumimoji="1" lang="ja-JP" altLang="en-US" sz="2000" b="1" dirty="0"/>
                        <a:t>湧水量、透水性、力学強度</a:t>
                      </a:r>
                    </a:p>
                  </a:txBody>
                  <a:tcPr anchor="ctr"/>
                </a:tc>
                <a:extLst>
                  <a:ext uri="{0D108BD9-81ED-4DB2-BD59-A6C34878D82A}">
                    <a16:rowId xmlns:a16="http://schemas.microsoft.com/office/drawing/2014/main" val="3438867639"/>
                  </a:ext>
                </a:extLst>
              </a:tr>
              <a:tr h="370487">
                <a:tc>
                  <a:txBody>
                    <a:bodyPr/>
                    <a:lstStyle/>
                    <a:p>
                      <a:r>
                        <a:rPr kumimoji="1" lang="ja-JP" altLang="en-US" sz="2000" b="1" dirty="0"/>
                        <a:t>坑口部</a:t>
                      </a:r>
                    </a:p>
                  </a:txBody>
                  <a:tcPr anchor="ctr"/>
                </a:tc>
                <a:tc>
                  <a:txBody>
                    <a:bodyPr/>
                    <a:lstStyle/>
                    <a:p>
                      <a:r>
                        <a:rPr kumimoji="1" lang="ja-JP" altLang="en-US" sz="2000" b="1" dirty="0"/>
                        <a:t>地すべり、斜面崩壊、偏圧、地表面沈下や陥没</a:t>
                      </a:r>
                    </a:p>
                  </a:txBody>
                  <a:tcPr anchor="ctr"/>
                </a:tc>
                <a:tc>
                  <a:txBody>
                    <a:bodyPr/>
                    <a:lstStyle/>
                    <a:p>
                      <a:r>
                        <a:rPr kumimoji="1" lang="ja-JP" altLang="en-US" sz="2000" b="1" dirty="0"/>
                        <a:t>地すべりなどの地形条件、力学強度</a:t>
                      </a:r>
                    </a:p>
                  </a:txBody>
                  <a:tcPr anchor="ctr"/>
                </a:tc>
                <a:extLst>
                  <a:ext uri="{0D108BD9-81ED-4DB2-BD59-A6C34878D82A}">
                    <a16:rowId xmlns:a16="http://schemas.microsoft.com/office/drawing/2014/main" val="3070361529"/>
                  </a:ext>
                </a:extLst>
              </a:tr>
              <a:tr h="370487">
                <a:tc>
                  <a:txBody>
                    <a:bodyPr/>
                    <a:lstStyle/>
                    <a:p>
                      <a:r>
                        <a:rPr kumimoji="1" lang="ja-JP" altLang="en-US" sz="2000" b="1" dirty="0"/>
                        <a:t>近接施工</a:t>
                      </a:r>
                    </a:p>
                  </a:txBody>
                  <a:tcPr anchor="ctr"/>
                </a:tc>
                <a:tc>
                  <a:txBody>
                    <a:bodyPr/>
                    <a:lstStyle/>
                    <a:p>
                      <a:r>
                        <a:rPr kumimoji="1" lang="ja-JP" altLang="en-US" sz="2000" b="1" dirty="0"/>
                        <a:t>偏圧、他の構造物への変状</a:t>
                      </a:r>
                    </a:p>
                  </a:txBody>
                  <a:tcPr anchor="ctr"/>
                </a:tc>
                <a:tc>
                  <a:txBody>
                    <a:bodyPr/>
                    <a:lstStyle/>
                    <a:p>
                      <a:r>
                        <a:rPr kumimoji="1" lang="ja-JP" altLang="en-US" sz="2000" b="1" dirty="0"/>
                        <a:t>力学強度</a:t>
                      </a:r>
                    </a:p>
                  </a:txBody>
                  <a:tcPr anchor="ctr"/>
                </a:tc>
                <a:extLst>
                  <a:ext uri="{0D108BD9-81ED-4DB2-BD59-A6C34878D82A}">
                    <a16:rowId xmlns:a16="http://schemas.microsoft.com/office/drawing/2014/main" val="3384086347"/>
                  </a:ext>
                </a:extLst>
              </a:tr>
              <a:tr h="370487">
                <a:tc>
                  <a:txBody>
                    <a:bodyPr/>
                    <a:lstStyle/>
                    <a:p>
                      <a:r>
                        <a:rPr kumimoji="1" lang="ja-JP" altLang="en-US" sz="2000" b="1" dirty="0"/>
                        <a:t>大きな断面</a:t>
                      </a:r>
                    </a:p>
                  </a:txBody>
                  <a:tcPr anchor="ctr"/>
                </a:tc>
                <a:tc>
                  <a:txBody>
                    <a:bodyPr/>
                    <a:lstStyle/>
                    <a:p>
                      <a:r>
                        <a:rPr kumimoji="1" lang="ja-JP" altLang="en-US" sz="2000" b="1" dirty="0"/>
                        <a:t>切羽の崩壊</a:t>
                      </a:r>
                    </a:p>
                  </a:txBody>
                  <a:tcPr anchor="ctr"/>
                </a:tc>
                <a:tc>
                  <a:txBody>
                    <a:bodyPr/>
                    <a:lstStyle/>
                    <a:p>
                      <a:r>
                        <a:rPr kumimoji="1" lang="ja-JP" altLang="en-US" sz="2000" b="1" dirty="0"/>
                        <a:t>力学強度</a:t>
                      </a:r>
                    </a:p>
                  </a:txBody>
                  <a:tcPr anchor="ctr"/>
                </a:tc>
                <a:extLst>
                  <a:ext uri="{0D108BD9-81ED-4DB2-BD59-A6C34878D82A}">
                    <a16:rowId xmlns:a16="http://schemas.microsoft.com/office/drawing/2014/main" val="2546670061"/>
                  </a:ext>
                </a:extLst>
              </a:tr>
            </a:tbl>
          </a:graphicData>
        </a:graphic>
      </p:graphicFrame>
    </p:spTree>
    <p:extLst>
      <p:ext uri="{BB962C8B-B14F-4D97-AF65-F5344CB8AC3E}">
        <p14:creationId xmlns:p14="http://schemas.microsoft.com/office/powerpoint/2010/main" val="1943170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846981"/>
          </a:xfrm>
        </p:spPr>
        <p:txBody>
          <a:bodyPr>
            <a:noAutofit/>
          </a:bodyPr>
          <a:lstStyle/>
          <a:p>
            <a:r>
              <a:rPr kumimoji="1" lang="ja-JP" altLang="en-US" sz="3600" dirty="0"/>
              <a:t>山岳トンネルの地質調査：坑口付近の地形と問題点</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7" name="表 7">
            <a:extLst>
              <a:ext uri="{FF2B5EF4-FFF2-40B4-BE49-F238E27FC236}">
                <a16:creationId xmlns:a16="http://schemas.microsoft.com/office/drawing/2014/main" id="{104F72F4-8F41-54B9-EE32-976A2A067F78}"/>
              </a:ext>
            </a:extLst>
          </p:cNvPr>
          <p:cNvGraphicFramePr>
            <a:graphicFrameLocks noGrp="1"/>
          </p:cNvGraphicFramePr>
          <p:nvPr>
            <p:ph idx="1"/>
            <p:extLst>
              <p:ext uri="{D42A27DB-BD31-4B8C-83A1-F6EECF244321}">
                <p14:modId xmlns:p14="http://schemas.microsoft.com/office/powerpoint/2010/main" val="2081992092"/>
              </p:ext>
            </p:extLst>
          </p:nvPr>
        </p:nvGraphicFramePr>
        <p:xfrm>
          <a:off x="308759" y="737714"/>
          <a:ext cx="11480470" cy="5486400"/>
        </p:xfrm>
        <a:graphic>
          <a:graphicData uri="http://schemas.openxmlformats.org/drawingml/2006/table">
            <a:tbl>
              <a:tblPr firstRow="1" bandRow="1">
                <a:tableStyleId>{5C22544A-7EE6-4342-B048-85BDC9FD1C3A}</a:tableStyleId>
              </a:tblPr>
              <a:tblGrid>
                <a:gridCol w="2185059">
                  <a:extLst>
                    <a:ext uri="{9D8B030D-6E8A-4147-A177-3AD203B41FA5}">
                      <a16:colId xmlns:a16="http://schemas.microsoft.com/office/drawing/2014/main" val="3297321045"/>
                    </a:ext>
                  </a:extLst>
                </a:gridCol>
                <a:gridCol w="9295411">
                  <a:extLst>
                    <a:ext uri="{9D8B030D-6E8A-4147-A177-3AD203B41FA5}">
                      <a16:colId xmlns:a16="http://schemas.microsoft.com/office/drawing/2014/main" val="1242541153"/>
                    </a:ext>
                  </a:extLst>
                </a:gridCol>
              </a:tblGrid>
              <a:tr h="0">
                <a:tc>
                  <a:txBody>
                    <a:bodyPr/>
                    <a:lstStyle/>
                    <a:p>
                      <a:pPr algn="ctr"/>
                      <a:r>
                        <a:rPr kumimoji="1" lang="ja-JP" altLang="en-US" sz="2200" b="1" dirty="0"/>
                        <a:t>地形区分</a:t>
                      </a:r>
                    </a:p>
                  </a:txBody>
                  <a:tcPr/>
                </a:tc>
                <a:tc>
                  <a:txBody>
                    <a:bodyPr/>
                    <a:lstStyle/>
                    <a:p>
                      <a:pPr algn="ctr"/>
                      <a:r>
                        <a:rPr kumimoji="1" lang="ja-JP" altLang="en-US" sz="2200" b="1" dirty="0"/>
                        <a:t>坑口としての問題点</a:t>
                      </a:r>
                    </a:p>
                  </a:txBody>
                  <a:tcPr/>
                </a:tc>
                <a:extLst>
                  <a:ext uri="{0D108BD9-81ED-4DB2-BD59-A6C34878D82A}">
                    <a16:rowId xmlns:a16="http://schemas.microsoft.com/office/drawing/2014/main" val="1257390732"/>
                  </a:ext>
                </a:extLst>
              </a:tr>
              <a:tr h="370840">
                <a:tc>
                  <a:txBody>
                    <a:bodyPr/>
                    <a:lstStyle/>
                    <a:p>
                      <a:r>
                        <a:rPr kumimoji="1" lang="ja-JP" altLang="en-US" sz="2200" b="1" dirty="0"/>
                        <a:t>地すべり地形</a:t>
                      </a:r>
                      <a:endParaRPr kumimoji="1" lang="en-US" altLang="ja-JP" sz="2200" b="1" dirty="0"/>
                    </a:p>
                    <a:p>
                      <a:r>
                        <a:rPr kumimoji="1" lang="ja-JP" altLang="en-US" sz="2200" b="1" dirty="0"/>
                        <a:t>（クリープを含む）</a:t>
                      </a:r>
                    </a:p>
                  </a:txBody>
                  <a:tcPr/>
                </a:tc>
                <a:tc>
                  <a:txBody>
                    <a:bodyPr/>
                    <a:lstStyle/>
                    <a:p>
                      <a:r>
                        <a:rPr kumimoji="1" lang="ja-JP" altLang="en-US" sz="2200" b="1" dirty="0"/>
                        <a:t>土塊そのものがルーズで、すべり面付近は粘土化し、地下水も多いため偏圧・地耐力不足・地表沈下など各種の障害が生じる。また、いったんすべり出した場合には、その防止対策に膨大な費用を要する</a:t>
                      </a:r>
                    </a:p>
                  </a:txBody>
                  <a:tcPr/>
                </a:tc>
                <a:extLst>
                  <a:ext uri="{0D108BD9-81ED-4DB2-BD59-A6C34878D82A}">
                    <a16:rowId xmlns:a16="http://schemas.microsoft.com/office/drawing/2014/main" val="4252854177"/>
                  </a:ext>
                </a:extLst>
              </a:tr>
              <a:tr h="370840">
                <a:tc>
                  <a:txBody>
                    <a:bodyPr/>
                    <a:lstStyle/>
                    <a:p>
                      <a:r>
                        <a:rPr kumimoji="1" lang="ja-JP" altLang="en-US" sz="2200" b="1" dirty="0"/>
                        <a:t>崖錐地形</a:t>
                      </a:r>
                    </a:p>
                  </a:txBody>
                  <a:tcPr/>
                </a:tc>
                <a:tc>
                  <a:txBody>
                    <a:bodyPr/>
                    <a:lstStyle/>
                    <a:p>
                      <a:r>
                        <a:rPr kumimoji="1" lang="ja-JP" altLang="en-US" sz="2200" b="1" dirty="0"/>
                        <a:t>現状（自然状態）では安定しているが、施工などによって、いったんバランスを崩した場合に、すべり・崩壊などが発生しやすい。不均質な構成物（小～巨礫、シルト、粘土など）からなるため、地耐力不足をはじめ施工が困難である</a:t>
                      </a:r>
                    </a:p>
                  </a:txBody>
                  <a:tcPr/>
                </a:tc>
                <a:extLst>
                  <a:ext uri="{0D108BD9-81ED-4DB2-BD59-A6C34878D82A}">
                    <a16:rowId xmlns:a16="http://schemas.microsoft.com/office/drawing/2014/main" val="4096409419"/>
                  </a:ext>
                </a:extLst>
              </a:tr>
              <a:tr h="370840">
                <a:tc>
                  <a:txBody>
                    <a:bodyPr/>
                    <a:lstStyle/>
                    <a:p>
                      <a:r>
                        <a:rPr kumimoji="1" lang="ja-JP" altLang="en-US" sz="2200" b="1" dirty="0"/>
                        <a:t>段丘地形</a:t>
                      </a:r>
                      <a:endParaRPr kumimoji="1" lang="en-US" altLang="ja-JP" sz="2200" b="1" dirty="0"/>
                    </a:p>
                    <a:p>
                      <a:r>
                        <a:rPr kumimoji="1" lang="ja-JP" altLang="en-US" sz="2200" b="1" dirty="0"/>
                        <a:t>（扇状地を含む）</a:t>
                      </a:r>
                    </a:p>
                  </a:txBody>
                  <a:tcPr/>
                </a:tc>
                <a:tc>
                  <a:txBody>
                    <a:bodyPr/>
                    <a:lstStyle/>
                    <a:p>
                      <a:r>
                        <a:rPr kumimoji="1" lang="ja-JP" altLang="en-US" sz="2200" b="1" dirty="0"/>
                        <a:t>構成物がルーズで不均質（亜円礫、砂など）な上に大量の湧水を伴う場合が多く、容易に崩壊が発生するほか、地耐力不足などに問題がある</a:t>
                      </a:r>
                    </a:p>
                  </a:txBody>
                  <a:tcPr/>
                </a:tc>
                <a:extLst>
                  <a:ext uri="{0D108BD9-81ED-4DB2-BD59-A6C34878D82A}">
                    <a16:rowId xmlns:a16="http://schemas.microsoft.com/office/drawing/2014/main" val="3804314284"/>
                  </a:ext>
                </a:extLst>
              </a:tr>
              <a:tr h="370840">
                <a:tc>
                  <a:txBody>
                    <a:bodyPr/>
                    <a:lstStyle/>
                    <a:p>
                      <a:r>
                        <a:rPr kumimoji="1" lang="ja-JP" altLang="en-US" sz="2200" b="1" dirty="0"/>
                        <a:t>その他</a:t>
                      </a:r>
                      <a:endParaRPr kumimoji="1" lang="en-US" altLang="ja-JP" sz="2200" b="1" dirty="0"/>
                    </a:p>
                    <a:p>
                      <a:r>
                        <a:rPr kumimoji="1" lang="ja-JP" altLang="en-US" sz="2200" b="1" dirty="0"/>
                        <a:t>火山山麓の地形</a:t>
                      </a:r>
                      <a:endParaRPr kumimoji="1" lang="en-US" altLang="ja-JP" sz="2200" b="1" dirty="0"/>
                    </a:p>
                    <a:p>
                      <a:r>
                        <a:rPr kumimoji="1" lang="ja-JP" altLang="en-US" sz="2200" b="1" dirty="0"/>
                        <a:t>崩壊跡地形</a:t>
                      </a:r>
                      <a:endParaRPr kumimoji="1" lang="en-US" altLang="ja-JP" sz="2200" b="1" dirty="0"/>
                    </a:p>
                    <a:p>
                      <a:r>
                        <a:rPr kumimoji="1" lang="ja-JP" altLang="en-US" sz="2200" b="1" dirty="0"/>
                        <a:t>土石流地形など</a:t>
                      </a:r>
                    </a:p>
                  </a:txBody>
                  <a:tcPr/>
                </a:tc>
                <a:tc>
                  <a:txBody>
                    <a:bodyPr/>
                    <a:lstStyle/>
                    <a:p>
                      <a:r>
                        <a:rPr kumimoji="1" lang="ja-JP" altLang="en-US" sz="2200" b="1" dirty="0"/>
                        <a:t>火山山麓には、未固結な火山砕屑物からなるルーズな若い地形があったり、溶岩端が大壁面を形成していたり、坑口としての問題の多い地形がみられる。その他土石流地形や崩壊跡地形などは、それらの現象が再現される可能性が高い地形と言える</a:t>
                      </a:r>
                    </a:p>
                  </a:txBody>
                  <a:tcPr/>
                </a:tc>
                <a:extLst>
                  <a:ext uri="{0D108BD9-81ED-4DB2-BD59-A6C34878D82A}">
                    <a16:rowId xmlns:a16="http://schemas.microsoft.com/office/drawing/2014/main" val="225930400"/>
                  </a:ext>
                </a:extLst>
              </a:tr>
            </a:tbl>
          </a:graphicData>
        </a:graphic>
      </p:graphicFrame>
    </p:spTree>
    <p:extLst>
      <p:ext uri="{BB962C8B-B14F-4D97-AF65-F5344CB8AC3E}">
        <p14:creationId xmlns:p14="http://schemas.microsoft.com/office/powerpoint/2010/main" val="3675742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16ED6D-C869-77EF-25E7-DDB373619C65}"/>
              </a:ext>
            </a:extLst>
          </p:cNvPr>
          <p:cNvSpPr>
            <a:spLocks noGrp="1"/>
          </p:cNvSpPr>
          <p:nvPr>
            <p:ph type="title"/>
          </p:nvPr>
        </p:nvSpPr>
        <p:spPr>
          <a:xfrm>
            <a:off x="402771" y="82140"/>
            <a:ext cx="11386458" cy="846981"/>
          </a:xfrm>
        </p:spPr>
        <p:txBody>
          <a:bodyPr>
            <a:noAutofit/>
          </a:bodyPr>
          <a:lstStyle/>
          <a:p>
            <a:r>
              <a:rPr kumimoji="1" lang="ja-JP" altLang="en-US" sz="3600" dirty="0"/>
              <a:t>山岳トンネルの地質調査：坑口の災害現象と問題点</a:t>
            </a:r>
          </a:p>
        </p:txBody>
      </p:sp>
      <p:sp>
        <p:nvSpPr>
          <p:cNvPr id="5" name="フッター プレースホルダー 3">
            <a:extLst>
              <a:ext uri="{FF2B5EF4-FFF2-40B4-BE49-F238E27FC236}">
                <a16:creationId xmlns:a16="http://schemas.microsoft.com/office/drawing/2014/main" id="{2E4C356D-B7D7-7C9D-2479-3532849DEA9A}"/>
              </a:ext>
            </a:extLst>
          </p:cNvPr>
          <p:cNvSpPr>
            <a:spLocks noGrp="1"/>
          </p:cNvSpPr>
          <p:nvPr>
            <p:ph type="ftr" sz="quarter" idx="11"/>
          </p:nvPr>
        </p:nvSpPr>
        <p:spPr>
          <a:xfrm>
            <a:off x="2886075" y="6310312"/>
            <a:ext cx="8667750" cy="411163"/>
          </a:xfrm>
        </p:spPr>
        <p:txBody>
          <a:bodyPr/>
          <a:lstStyle/>
          <a:p>
            <a:r>
              <a:rPr lang="en-US" altLang="ja-JP" dirty="0"/>
              <a:t>『</a:t>
            </a:r>
            <a:r>
              <a:rPr lang="ja-JP" altLang="en-US" dirty="0"/>
              <a:t>改訂</a:t>
            </a:r>
            <a:r>
              <a:rPr lang="en-US" altLang="ja-JP" dirty="0">
                <a:latin typeface="Segoe UI" panose="020B0502040204020203" pitchFamily="34" charset="0"/>
                <a:cs typeface="Segoe UI" panose="020B0502040204020203" pitchFamily="34" charset="0"/>
              </a:rPr>
              <a:t>3</a:t>
            </a:r>
            <a:r>
              <a:rPr lang="ja-JP" altLang="en-US" dirty="0"/>
              <a:t>版　地質調査</a:t>
            </a:r>
            <a:r>
              <a:rPr lang="ja-JP" altLang="en-US" dirty="0">
                <a:latin typeface="Segoe UI" panose="020B0502040204020203" pitchFamily="34" charset="0"/>
              </a:rPr>
              <a:t>要領</a:t>
            </a:r>
            <a:r>
              <a:rPr lang="ja-JP" altLang="en-US" dirty="0"/>
              <a:t>　効率的な地質調査を実施するために</a:t>
            </a:r>
            <a:r>
              <a:rPr lang="en-US" altLang="ja-JP" dirty="0"/>
              <a:t>』</a:t>
            </a:r>
            <a:r>
              <a:rPr lang="ja-JP" altLang="en-US" dirty="0"/>
              <a:t>を参考に作成</a:t>
            </a:r>
          </a:p>
        </p:txBody>
      </p:sp>
      <p:graphicFrame>
        <p:nvGraphicFramePr>
          <p:cNvPr id="6" name="表 7">
            <a:extLst>
              <a:ext uri="{FF2B5EF4-FFF2-40B4-BE49-F238E27FC236}">
                <a16:creationId xmlns:a16="http://schemas.microsoft.com/office/drawing/2014/main" id="{F6EF9758-F731-DAFA-7C5F-2BF874A99F6F}"/>
              </a:ext>
            </a:extLst>
          </p:cNvPr>
          <p:cNvGraphicFramePr>
            <a:graphicFrameLocks noGrp="1"/>
          </p:cNvGraphicFramePr>
          <p:nvPr>
            <p:ph idx="1"/>
          </p:nvPr>
        </p:nvGraphicFramePr>
        <p:xfrm>
          <a:off x="402770" y="655996"/>
          <a:ext cx="11386458" cy="5669280"/>
        </p:xfrm>
        <a:graphic>
          <a:graphicData uri="http://schemas.openxmlformats.org/drawingml/2006/table">
            <a:tbl>
              <a:tblPr firstRow="1" bandRow="1">
                <a:tableStyleId>{5C22544A-7EE6-4342-B048-85BDC9FD1C3A}</a:tableStyleId>
              </a:tblPr>
              <a:tblGrid>
                <a:gridCol w="2471059">
                  <a:extLst>
                    <a:ext uri="{9D8B030D-6E8A-4147-A177-3AD203B41FA5}">
                      <a16:colId xmlns:a16="http://schemas.microsoft.com/office/drawing/2014/main" val="825497890"/>
                    </a:ext>
                  </a:extLst>
                </a:gridCol>
                <a:gridCol w="8915399">
                  <a:extLst>
                    <a:ext uri="{9D8B030D-6E8A-4147-A177-3AD203B41FA5}">
                      <a16:colId xmlns:a16="http://schemas.microsoft.com/office/drawing/2014/main" val="4024425498"/>
                    </a:ext>
                  </a:extLst>
                </a:gridCol>
              </a:tblGrid>
              <a:tr h="378987">
                <a:tc>
                  <a:txBody>
                    <a:bodyPr/>
                    <a:lstStyle/>
                    <a:p>
                      <a:pPr algn="ctr"/>
                      <a:r>
                        <a:rPr kumimoji="1" lang="ja-JP" altLang="en-US" sz="2400" dirty="0"/>
                        <a:t>災害現象</a:t>
                      </a:r>
                    </a:p>
                  </a:txBody>
                  <a:tcPr anchor="ctr"/>
                </a:tc>
                <a:tc>
                  <a:txBody>
                    <a:bodyPr/>
                    <a:lstStyle/>
                    <a:p>
                      <a:pPr algn="ctr"/>
                      <a:r>
                        <a:rPr kumimoji="1" lang="ja-JP" altLang="en-US" sz="2400" dirty="0"/>
                        <a:t>坑口としての問題点</a:t>
                      </a:r>
                    </a:p>
                  </a:txBody>
                  <a:tcPr anchor="ctr"/>
                </a:tc>
                <a:extLst>
                  <a:ext uri="{0D108BD9-81ED-4DB2-BD59-A6C34878D82A}">
                    <a16:rowId xmlns:a16="http://schemas.microsoft.com/office/drawing/2014/main" val="1929366042"/>
                  </a:ext>
                </a:extLst>
              </a:tr>
              <a:tr h="384251">
                <a:tc>
                  <a:txBody>
                    <a:bodyPr/>
                    <a:lstStyle/>
                    <a:p>
                      <a:r>
                        <a:rPr kumimoji="1" lang="ja-JP" altLang="en-US" sz="2400" b="1" dirty="0"/>
                        <a:t>地すべり</a:t>
                      </a:r>
                    </a:p>
                  </a:txBody>
                  <a:tcPr anchor="ctr"/>
                </a:tc>
                <a:tc>
                  <a:txBody>
                    <a:bodyPr/>
                    <a:lstStyle/>
                    <a:p>
                      <a:r>
                        <a:rPr kumimoji="1" lang="ja-JP" altLang="en-US" sz="2400" b="1" dirty="0"/>
                        <a:t>坑口の切土による斜面のバランスが崩れることによって、新たに発生する地すべりあるいは旧地すべり地の再活動などは、坑口計画そのものに重大な障害となる</a:t>
                      </a:r>
                    </a:p>
                  </a:txBody>
                  <a:tcPr anchor="ctr"/>
                </a:tc>
                <a:extLst>
                  <a:ext uri="{0D108BD9-81ED-4DB2-BD59-A6C34878D82A}">
                    <a16:rowId xmlns:a16="http://schemas.microsoft.com/office/drawing/2014/main" val="1171619631"/>
                  </a:ext>
                </a:extLst>
              </a:tr>
              <a:tr h="384251">
                <a:tc>
                  <a:txBody>
                    <a:bodyPr/>
                    <a:lstStyle/>
                    <a:p>
                      <a:r>
                        <a:rPr kumimoji="1" lang="ja-JP" altLang="en-US" sz="2400" b="1" dirty="0"/>
                        <a:t>崩壊・落石</a:t>
                      </a:r>
                    </a:p>
                  </a:txBody>
                  <a:tcPr anchor="ctr"/>
                </a:tc>
                <a:tc>
                  <a:txBody>
                    <a:bodyPr/>
                    <a:lstStyle/>
                    <a:p>
                      <a:r>
                        <a:rPr kumimoji="1" lang="ja-JP" altLang="en-US" sz="2400" b="1" dirty="0"/>
                        <a:t>急傾斜で岩盤が露出するなど、施工にとって好条件であっても、急斜面特有の落石や岩盤崩壊の可能性が高いところでは、事前にその規模を推定し、十分な対策が必要である</a:t>
                      </a:r>
                    </a:p>
                  </a:txBody>
                  <a:tcPr anchor="ctr"/>
                </a:tc>
                <a:extLst>
                  <a:ext uri="{0D108BD9-81ED-4DB2-BD59-A6C34878D82A}">
                    <a16:rowId xmlns:a16="http://schemas.microsoft.com/office/drawing/2014/main" val="3516916693"/>
                  </a:ext>
                </a:extLst>
              </a:tr>
              <a:tr h="384251">
                <a:tc>
                  <a:txBody>
                    <a:bodyPr/>
                    <a:lstStyle/>
                    <a:p>
                      <a:r>
                        <a:rPr kumimoji="1" lang="ja-JP" altLang="en-US" sz="2400" b="1" dirty="0"/>
                        <a:t>土石流</a:t>
                      </a:r>
                    </a:p>
                  </a:txBody>
                  <a:tcPr anchor="ctr"/>
                </a:tc>
                <a:tc>
                  <a:txBody>
                    <a:bodyPr/>
                    <a:lstStyle/>
                    <a:p>
                      <a:r>
                        <a:rPr kumimoji="1" lang="ja-JP" altLang="en-US" sz="2400" b="1" dirty="0"/>
                        <a:t>土石流の衝撃力やエネルギーは極めて大きく、その防止対策も非常に大掛かりなものとなる。このため坑口が荒廃渓流にかかる場合は、土石流を十分に考慮した坑口位置の選定が望まれる</a:t>
                      </a:r>
                    </a:p>
                  </a:txBody>
                  <a:tcPr anchor="ctr"/>
                </a:tc>
                <a:extLst>
                  <a:ext uri="{0D108BD9-81ED-4DB2-BD59-A6C34878D82A}">
                    <a16:rowId xmlns:a16="http://schemas.microsoft.com/office/drawing/2014/main" val="2968918392"/>
                  </a:ext>
                </a:extLst>
              </a:tr>
              <a:tr h="384251">
                <a:tc>
                  <a:txBody>
                    <a:bodyPr/>
                    <a:lstStyle/>
                    <a:p>
                      <a:r>
                        <a:rPr kumimoji="1" lang="ja-JP" altLang="en-US" sz="2400" b="1" dirty="0"/>
                        <a:t>なだれ</a:t>
                      </a:r>
                    </a:p>
                  </a:txBody>
                  <a:tcPr anchor="ctr"/>
                </a:tc>
                <a:tc>
                  <a:txBody>
                    <a:bodyPr/>
                    <a:lstStyle/>
                    <a:p>
                      <a:r>
                        <a:rPr kumimoji="1" lang="ja-JP" altLang="en-US" sz="2400" b="1" dirty="0"/>
                        <a:t>なだれも種類によって大きなエネルギーを有する。したがって、積雪地帯において坑口が沢地形や急斜面に位置する場合は、なだれ対策が大きなウェイトを占める</a:t>
                      </a:r>
                    </a:p>
                  </a:txBody>
                  <a:tcPr anchor="ctr"/>
                </a:tc>
                <a:extLst>
                  <a:ext uri="{0D108BD9-81ED-4DB2-BD59-A6C34878D82A}">
                    <a16:rowId xmlns:a16="http://schemas.microsoft.com/office/drawing/2014/main" val="3923737063"/>
                  </a:ext>
                </a:extLst>
              </a:tr>
              <a:tr h="384251">
                <a:tc>
                  <a:txBody>
                    <a:bodyPr/>
                    <a:lstStyle/>
                    <a:p>
                      <a:r>
                        <a:rPr kumimoji="1" lang="ja-JP" altLang="en-US" sz="2400" b="1" dirty="0"/>
                        <a:t>その他</a:t>
                      </a:r>
                    </a:p>
                  </a:txBody>
                  <a:tcPr anchor="ctr"/>
                </a:tc>
                <a:tc>
                  <a:txBody>
                    <a:bodyPr/>
                    <a:lstStyle/>
                    <a:p>
                      <a:r>
                        <a:rPr kumimoji="1" lang="ja-JP" altLang="en-US" sz="2400" b="1" dirty="0"/>
                        <a:t>洪水氾濫、火山噴火など</a:t>
                      </a:r>
                    </a:p>
                  </a:txBody>
                  <a:tcPr anchor="ctr"/>
                </a:tc>
                <a:extLst>
                  <a:ext uri="{0D108BD9-81ED-4DB2-BD59-A6C34878D82A}">
                    <a16:rowId xmlns:a16="http://schemas.microsoft.com/office/drawing/2014/main" val="2311607416"/>
                  </a:ext>
                </a:extLst>
              </a:tr>
            </a:tbl>
          </a:graphicData>
        </a:graphic>
      </p:graphicFrame>
    </p:spTree>
    <p:extLst>
      <p:ext uri="{BB962C8B-B14F-4D97-AF65-F5344CB8AC3E}">
        <p14:creationId xmlns:p14="http://schemas.microsoft.com/office/powerpoint/2010/main" val="847827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6359</TotalTime>
  <Words>7888</Words>
  <Application>Microsoft Office PowerPoint</Application>
  <PresentationFormat>ワイド画面</PresentationFormat>
  <Paragraphs>742</Paragraphs>
  <Slides>45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45</vt:i4>
      </vt:variant>
    </vt:vector>
  </HeadingPairs>
  <TitlesOfParts>
    <vt:vector size="51" baseType="lpstr">
      <vt:lpstr>メイリオ</vt:lpstr>
      <vt:lpstr>游ゴシック</vt:lpstr>
      <vt:lpstr>游ゴシック Light</vt:lpstr>
      <vt:lpstr>Arial</vt:lpstr>
      <vt:lpstr>Segoe UI</vt:lpstr>
      <vt:lpstr>Office テーマ</vt:lpstr>
      <vt:lpstr>山岳トンネルの地質調査：調査の目的 山岳トンネルでは･･･</vt:lpstr>
      <vt:lpstr>山岳トンネルの地質調査：調査の目的 山岳トンネル調査の特徴</vt:lpstr>
      <vt:lpstr>山岳トンネルの地質調査：調査の段階・目的・精度</vt:lpstr>
      <vt:lpstr>山岳トンネルの地質調査 地山条件の調査段階と取得すべき情報</vt:lpstr>
      <vt:lpstr>山岳トンネルの地質調査 トンネル掘削における地山の分類・区分</vt:lpstr>
      <vt:lpstr>山岳トンネルの地質調査 トンネル掘削上留意すべき特殊な地山条件</vt:lpstr>
      <vt:lpstr>山岳トンネルの地質調査 留意すべき設計、施工条件</vt:lpstr>
      <vt:lpstr>山岳トンネルの地質調査：坑口付近の地形と問題点</vt:lpstr>
      <vt:lpstr>山岳トンネルの地質調査：坑口の災害現象と問題点</vt:lpstr>
      <vt:lpstr>山岳トンネルの地質調査 トンネル掘削における環境に対する配慮事項</vt:lpstr>
      <vt:lpstr>山岳トンネルの地質調査 トンネル掘削における地下水への影響</vt:lpstr>
      <vt:lpstr>山岳トンネルの地質調査:トンネル掘削に伴う湧水の問題点</vt:lpstr>
      <vt:lpstr>山岳トンネルの地質調査 構内湧水が周辺環境に与える影響と現象例</vt:lpstr>
      <vt:lpstr>山岳トンネルの地質調査：調査すべき項目</vt:lpstr>
      <vt:lpstr>山岳トンネルの地質調査：主な調査手法</vt:lpstr>
      <vt:lpstr>PowerPoint プレゼンテーション</vt:lpstr>
      <vt:lpstr>PowerPoint プレゼンテーション</vt:lpstr>
      <vt:lpstr>PowerPoint プレゼンテーション</vt:lpstr>
      <vt:lpstr>山岳トンネルの地質調査：主な調査手法の特徴 資料調査</vt:lpstr>
      <vt:lpstr>山岳トンネルの地質調査：主な調査手法の特徴 空中写真判読</vt:lpstr>
      <vt:lpstr>山岳トンネルの地質調査：主な調査手法の特徴 地表地質踏査</vt:lpstr>
      <vt:lpstr>山岳トンネルの地質調査：主な調査手法の特徴 弾性波探査</vt:lpstr>
      <vt:lpstr>山岳トンネルの地質調査：主な調査手法の特徴 電気探査</vt:lpstr>
      <vt:lpstr>山岳トンネルの地質調査：主な調査手法の特徴 ボーリング調査</vt:lpstr>
      <vt:lpstr>山岳トンネルの地質調査：主な調査手法の特徴 標準貫入試験</vt:lpstr>
      <vt:lpstr>山岳トンネルの地質調査：主な調査手法の特徴 孔内載荷試験</vt:lpstr>
      <vt:lpstr>山岳トンネルの地質調査：主な調査手法の特徴 透水試験</vt:lpstr>
      <vt:lpstr>山岳トンネルの地質調査：主な調査手法の特徴 速度検層、PS検層</vt:lpstr>
      <vt:lpstr>山岳トンネルの地質調査：主な調査手法の特徴 電気検層</vt:lpstr>
      <vt:lpstr>山岳トンネルの地質調査：主な調査手法の特徴 密度検層</vt:lpstr>
      <vt:lpstr>山岳トンネルの地質調査：主な調査手法の特徴 キャリパー検層</vt:lpstr>
      <vt:lpstr>山岳トンネルの地質調査：主な調査手法の特徴 地下水検層</vt:lpstr>
      <vt:lpstr>山岳トンネルの地質調査：主な調査手法の特徴 ボアホールテレビ</vt:lpstr>
      <vt:lpstr>山岳トンネルの地質調査：主な調査手法の特徴 初期地圧測定</vt:lpstr>
      <vt:lpstr>山岳トンネルの地質調査：主な調査手法の特徴 室内試験</vt:lpstr>
      <vt:lpstr>山岳トンネルの地質調査：水文調査</vt:lpstr>
      <vt:lpstr>山岳トンネルの地質調査：水文調査の概要（資料調査）</vt:lpstr>
      <vt:lpstr>山岳トンネルの地質調査：水文調査の概要（事例調査）</vt:lpstr>
      <vt:lpstr>山岳トンネルの地質調査：水文調査の概要（水文地地質調査）</vt:lpstr>
      <vt:lpstr>山岳トンネルの地質調査：水文調査の概要（水収支調査）</vt:lpstr>
      <vt:lpstr>山岳トンネルの地質調査：水文調査の概要（水文環境調査）</vt:lpstr>
      <vt:lpstr>山岳トンネルの地質調査：水文調査の概要（予測手法）</vt:lpstr>
      <vt:lpstr>山岳トンネルの地質調査：主な積算参考資料</vt:lpstr>
      <vt:lpstr>山岳トンネルの地質調査：積算時の留意事項</vt:lpstr>
      <vt:lpstr>山岳トンネルの地質調査：設計施工段階の調査事例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宮尾 浩一</dc:creator>
  <cp:lastModifiedBy>宮尾 浩一</cp:lastModifiedBy>
  <cp:revision>377</cp:revision>
  <cp:lastPrinted>2022-04-28T07:56:54Z</cp:lastPrinted>
  <dcterms:created xsi:type="dcterms:W3CDTF">2020-03-31T02:59:00Z</dcterms:created>
  <dcterms:modified xsi:type="dcterms:W3CDTF">2023-10-27T02:39:44Z</dcterms:modified>
</cp:coreProperties>
</file>